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Libre Franklin"/>
      <p:regular r:id="rId49"/>
      <p:bold r:id="rId50"/>
      <p:italic r:id="rId51"/>
      <p:boldItalic r:id="rId52"/>
    </p:embeddedFont>
    <p:embeddedFont>
      <p:font typeface="Nunito"/>
      <p:regular r:id="rId53"/>
      <p:bold r:id="rId54"/>
      <p:italic r:id="rId55"/>
      <p:boldItalic r:id="rId56"/>
    </p:embeddedFont>
    <p:embeddedFont>
      <p:font typeface="Maven Pro"/>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F81C47-B40A-4963-A0A3-1A5D4D5679D0}">
  <a:tblStyle styleId="{BCF81C47-B40A-4963-A0A3-1A5D4D5679D0}"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914C04C-555B-47D3-B2F2-9F30A5F3421E}"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LibreFrankli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ibreFranklin-italic.fntdata"/><Relationship Id="rId50" Type="http://schemas.openxmlformats.org/officeDocument/2006/relationships/font" Target="fonts/LibreFranklin-bold.fntdata"/><Relationship Id="rId53" Type="http://schemas.openxmlformats.org/officeDocument/2006/relationships/font" Target="fonts/Nunito-regular.fntdata"/><Relationship Id="rId52" Type="http://schemas.openxmlformats.org/officeDocument/2006/relationships/font" Target="fonts/LibreFranklin-boldItalic.fntdata"/><Relationship Id="rId11" Type="http://schemas.openxmlformats.org/officeDocument/2006/relationships/slide" Target="slides/slide5.xml"/><Relationship Id="rId55" Type="http://schemas.openxmlformats.org/officeDocument/2006/relationships/font" Target="fonts/Nunito-italic.fntdata"/><Relationship Id="rId10" Type="http://schemas.openxmlformats.org/officeDocument/2006/relationships/slide" Target="slides/slide4.xml"/><Relationship Id="rId54" Type="http://schemas.openxmlformats.org/officeDocument/2006/relationships/font" Target="fonts/Nunito-bold.fntdata"/><Relationship Id="rId13" Type="http://schemas.openxmlformats.org/officeDocument/2006/relationships/slide" Target="slides/slide7.xml"/><Relationship Id="rId57" Type="http://schemas.openxmlformats.org/officeDocument/2006/relationships/font" Target="fonts/MavenPro-regular.fntdata"/><Relationship Id="rId12" Type="http://schemas.openxmlformats.org/officeDocument/2006/relationships/slide" Target="slides/slide6.xml"/><Relationship Id="rId56" Type="http://schemas.openxmlformats.org/officeDocument/2006/relationships/font" Target="fonts/Nunito-boldItalic.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MavenPr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arajayneterp.medium.com/cognitive-security-pyramid-of-pain-3f0f860e86c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fricacheck.org/fact-checks/reports/anatomy-disinformation-campaign-who-what-and-why-deliberate-falsehoods-twitter" TargetMode="External"/><Relationship Id="rId3" Type="http://schemas.openxmlformats.org/officeDocument/2006/relationships/hyperlink" Target="https://carnegieendowment.org/2020/09/24/eu-s-role-in-fighting-disinformation-crafting-disinformation-framework-pub-82720"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rmyupress.army.mil/Journals/Military-Review/English-Edition-Archives/Mar-Apr-2019/117-Cybersecurity/b/"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figure/Taxonomy-of-organizational-cyber-harms_fig1_328328197"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sinformationindex.org/wp-content/uploads/2019/12/GDI_Index-Methodology_Report_Dec2019.pdf"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accinemisinformation.guide/"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intersectionconsulting/5332653015"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irinstitute.org/blog/ransomware-risk-setting-up-a-fair-analysi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QYfof919nxaO73hrhTvDsafD_egyF5Wg/view"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ullfact.org/media/uploads/framework-information-incidents-consulation.pdf"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terfisk.com/2020/02/the-best-storytelling-frameworks-for-business-from-pyramid-thinking-to-the-heros-journey-steve-jobs-iphone-speech-and-mlks-i-have-a-dream/" TargetMode="External"/><Relationship Id="rId3" Type="http://schemas.openxmlformats.org/officeDocument/2006/relationships/hyperlink" Target="https://www.nationalgeographic.org/media/elements-storytell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zanneperkinsm.medium.com/what-is-a-sales-funnel-and-why-websites-dont-work-anymore-1450fc99e69b"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cs.civilservice.gov.uk/publications/resist-counter-disinformation-toolki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kepticalscience.com/history-FLICC-5-techniques-science-denial.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2e5ca0f90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2e5ca0f90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2e5ca0f90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f2e5ca0f90_0_9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2e5ca0f90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f2e5ca0f90_0_9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https://sarajayneterp.medium.com/cognitive-security-pyramid-of-pain-3f0f860e86cd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2e5ca0f90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2e5ca0f90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2e5ca0f90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f2e5ca0f90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2e5ca0f90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f2e5ca0f90_0_10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Links:</a:t>
            </a:r>
            <a:endParaRPr/>
          </a:p>
          <a:p>
            <a:pPr indent="-298450" lvl="0" marL="457200" rtl="0" algn="l">
              <a:spcBef>
                <a:spcPts val="0"/>
              </a:spcBef>
              <a:spcAft>
                <a:spcPts val="0"/>
              </a:spcAft>
              <a:buSzPts val="1100"/>
              <a:buChar char="●"/>
            </a:pPr>
            <a:r>
              <a:rPr lang="en-GB">
                <a:solidFill>
                  <a:srgbClr val="C0791B"/>
                </a:solidFill>
              </a:rPr>
              <a:t>ABC from </a:t>
            </a:r>
            <a:r>
              <a:rPr lang="en-GB" u="sng">
                <a:solidFill>
                  <a:srgbClr val="27278B"/>
                </a:solidFill>
                <a:hlinkClick r:id="rId2">
                  <a:extLst>
                    <a:ext uri="{A12FA001-AC4F-418D-AE19-62706E023703}">
                      <ahyp:hlinkClr val="tx"/>
                    </a:ext>
                  </a:extLst>
                </a:hlinkClick>
              </a:rPr>
              <a:t>https://africacheck.org/fact-checks/reports/anatomy-disinformation-campaign-who-what-and-why-deliberate-falsehoods-twitter</a:t>
            </a:r>
            <a:r>
              <a:rPr lang="en-GB">
                <a:solidFill>
                  <a:srgbClr val="C0791B"/>
                </a:solidFill>
              </a:rPr>
              <a:t> </a:t>
            </a:r>
            <a:endParaRPr>
              <a:solidFill>
                <a:schemeClr val="dk1"/>
              </a:solidFill>
            </a:endParaRPr>
          </a:p>
          <a:p>
            <a:pPr indent="-298450" lvl="0" marL="457200" rtl="0" algn="l">
              <a:lnSpc>
                <a:spcPct val="100000"/>
              </a:lnSpc>
              <a:spcBef>
                <a:spcPts val="0"/>
              </a:spcBef>
              <a:spcAft>
                <a:spcPts val="0"/>
              </a:spcAft>
              <a:buSzPts val="1100"/>
              <a:buChar char="●"/>
            </a:pPr>
            <a:r>
              <a:rPr lang="en-GB">
                <a:solidFill>
                  <a:schemeClr val="dk1"/>
                </a:solidFill>
              </a:rPr>
              <a:t>ABCDE: </a:t>
            </a:r>
            <a:r>
              <a:rPr lang="en-GB" u="sng">
                <a:solidFill>
                  <a:schemeClr val="hlink"/>
                </a:solidFill>
                <a:hlinkClick r:id="rId3"/>
              </a:rPr>
              <a:t>https://carnegieendowment.org/2020/09/24/eu-s-role-in-fighting-disinformation-crafting-disinformation-framework-pub-82720</a:t>
            </a:r>
            <a:r>
              <a:rPr lang="en-GB"/>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0d75e137c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f0d75e137c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2e5ca0f90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f2e5ca0f90_0_10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https://www.armyupress.army.mil/Journals/Military-Review/English-Edition-Archives/Mar-Apr-2019/117-Cybersecurity/b/</a:t>
            </a:r>
            <a:r>
              <a:rPr lang="en-GB"/>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0d75e137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f0d75e137c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SJ Terp et 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2e5ca0f90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2e5ca0f90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2e5ca0f90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2e5ca0f90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models vs frameworks.  A model is a representation of part of the world.  It might be physical or conceptual, but it’s trying to capture something that exists. </a:t>
            </a:r>
            <a:endParaRPr/>
          </a:p>
          <a:p>
            <a:pPr indent="0" lvl="0" marL="0" rtl="0" algn="l">
              <a:spcBef>
                <a:spcPts val="0"/>
              </a:spcBef>
              <a:spcAft>
                <a:spcPts val="0"/>
              </a:spcAft>
              <a:buNone/>
            </a:pPr>
            <a:r>
              <a:rPr lang="en-GB"/>
              <a:t>A framework represents the structure that underlies a concept or a system.  It captures what exists or is happening in the world, in a way that you can manipulate it.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2e5ca0f90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2e5ca0f90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0d75e137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0d75e137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0d75e137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f0d75e137c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is being protected? From who?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28a712f3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f28a712f3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Quote from </a:t>
            </a:r>
            <a:r>
              <a:rPr lang="en-GB"/>
              <a:t>fiveby.com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28a712f3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28a712f3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f28a712f3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f28a712f3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28a712f3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28a712f3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Calibri"/>
                <a:ea typeface="Calibri"/>
                <a:cs typeface="Calibri"/>
                <a:sym typeface="Calibri"/>
              </a:rPr>
              <a:t>CIA triad: </a:t>
            </a:r>
            <a:endParaRPr sz="12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Char char="●"/>
            </a:pPr>
            <a:r>
              <a:rPr lang="en-GB" sz="1200">
                <a:solidFill>
                  <a:schemeClr val="dk1"/>
                </a:solidFill>
                <a:latin typeface="Calibri"/>
                <a:ea typeface="Calibri"/>
                <a:cs typeface="Calibri"/>
                <a:sym typeface="Calibri"/>
              </a:rPr>
              <a:t>Confidentiality: only people who are supposed to see info can see it</a:t>
            </a:r>
            <a:endParaRPr sz="12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Char char="●"/>
            </a:pPr>
            <a:r>
              <a:rPr lang="en-GB" sz="1200">
                <a:solidFill>
                  <a:schemeClr val="dk1"/>
                </a:solidFill>
                <a:latin typeface="Calibri"/>
                <a:ea typeface="Calibri"/>
                <a:cs typeface="Calibri"/>
                <a:sym typeface="Calibri"/>
              </a:rPr>
              <a:t>Integrity: only people who are allowed to change data can change it</a:t>
            </a:r>
            <a:endParaRPr sz="12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Char char="●"/>
            </a:pPr>
            <a:r>
              <a:rPr lang="en-GB" sz="1200">
                <a:solidFill>
                  <a:schemeClr val="dk1"/>
                </a:solidFill>
                <a:latin typeface="Calibri"/>
                <a:ea typeface="Calibri"/>
                <a:cs typeface="Calibri"/>
                <a:sym typeface="Calibri"/>
              </a:rPr>
              <a:t>Availability: people who are supposed to use a system can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2e5ca0f90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2e5ca0f90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 you know how well an influence campaign is doing?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2e5ca0f9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6" name="Google Shape;446;gf2e5ca0f90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We’re looking for, and trying to reduce, harms.  In this deployment, we’re specifically looking for medical harms.  This is important because this year, social media companies, politicans etc shifted their definition of ‘bad’ from immediate calls for violence to the idea of digital harms where the effects might be delayed.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Needs a “helps” equivalent for positive outcomes from actions, response etc - see G’s kick the fulcrum.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Links</a:t>
            </a:r>
            <a:endParaRPr/>
          </a:p>
          <a:p>
            <a:pPr indent="-298450" lvl="0" marL="457200" rtl="0" algn="l">
              <a:lnSpc>
                <a:spcPct val="100000"/>
              </a:lnSpc>
              <a:spcBef>
                <a:spcPts val="0"/>
              </a:spcBef>
              <a:spcAft>
                <a:spcPts val="0"/>
              </a:spcAft>
              <a:buSzPts val="1100"/>
              <a:buChar char="●"/>
            </a:pPr>
            <a:r>
              <a:rPr lang="en-GB" u="sng">
                <a:solidFill>
                  <a:schemeClr val="hlink"/>
                </a:solidFill>
                <a:hlinkClick r:id="rId2"/>
              </a:rPr>
              <a:t>https://www.researchgate.net/figure/Taxonomy-of-organizational-cyber-harms_fig1_328328197</a:t>
            </a:r>
            <a:r>
              <a:rPr lang="en-GB"/>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2e5ca0f9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3" name="Google Shape;453;gf2e5ca0f90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0d75e128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0d75e128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28a712f3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28a712f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https://disinformationindex.org/wp-content/uploads/2019/12/GDI_Index-Methodology_Report_Dec2019.pdf</a:t>
            </a:r>
            <a:r>
              <a:rPr lang="en-GB"/>
              <a:t> </a:t>
            </a:r>
            <a:endParaRPr/>
          </a:p>
          <a:p>
            <a:pPr indent="-311150" lvl="0" marL="457200" rtl="0" algn="l">
              <a:lnSpc>
                <a:spcPct val="115000"/>
              </a:lnSpc>
              <a:spcBef>
                <a:spcPts val="0"/>
              </a:spcBef>
              <a:spcAft>
                <a:spcPts val="0"/>
              </a:spcAft>
              <a:buClr>
                <a:srgbClr val="424242"/>
              </a:buClr>
              <a:buSzPts val="1300"/>
              <a:buFont typeface="Nunito"/>
              <a:buChar char="●"/>
            </a:pPr>
            <a:r>
              <a:rPr lang="en-GB" sz="1300">
                <a:solidFill>
                  <a:srgbClr val="424242"/>
                </a:solidFill>
                <a:latin typeface="Nunito"/>
                <a:ea typeface="Nunito"/>
                <a:cs typeface="Nunito"/>
                <a:sym typeface="Nunito"/>
              </a:rPr>
              <a:t>UK-based domain disinformation consultancy</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rPr lang="en-GB" sz="1300">
                <a:solidFill>
                  <a:srgbClr val="424242"/>
                </a:solidFill>
                <a:latin typeface="Nunito"/>
                <a:ea typeface="Nunito"/>
                <a:cs typeface="Nunito"/>
                <a:sym typeface="Nunito"/>
              </a:rPr>
              <a:t>Techniques rooted in infosec methods</a:t>
            </a:r>
            <a:endParaRPr sz="1300">
              <a:solidFill>
                <a:srgbClr val="424242"/>
              </a:solidFill>
              <a:latin typeface="Nunito"/>
              <a:ea typeface="Nunito"/>
              <a:cs typeface="Nunito"/>
              <a:sym typeface="Nunito"/>
            </a:endParaRPr>
          </a:p>
          <a:p>
            <a:pPr indent="-311150" lvl="0" marL="457200" rtl="0" algn="l">
              <a:lnSpc>
                <a:spcPct val="115000"/>
              </a:lnSpc>
              <a:spcBef>
                <a:spcPts val="0"/>
              </a:spcBef>
              <a:spcAft>
                <a:spcPts val="0"/>
              </a:spcAft>
              <a:buClr>
                <a:srgbClr val="424242"/>
              </a:buClr>
              <a:buSzPts val="1300"/>
              <a:buFont typeface="Nunito"/>
              <a:buChar char="●"/>
            </a:pPr>
            <a:r>
              <a:rPr lang="en-GB" sz="1300">
                <a:solidFill>
                  <a:srgbClr val="424242"/>
                </a:solidFill>
                <a:latin typeface="Nunito"/>
                <a:ea typeface="Nunito"/>
                <a:cs typeface="Nunito"/>
                <a:sym typeface="Nunito"/>
              </a:rPr>
              <a:t>Aimed at adtech companies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28a712f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f28a712f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0d75e137c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0d75e137c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do you know how well an </a:t>
            </a:r>
            <a:r>
              <a:rPr lang="en-GB"/>
              <a:t>influence</a:t>
            </a:r>
            <a:r>
              <a:rPr lang="en-GB"/>
              <a:t> campaign is doing?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28a712f3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f28a712f3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400" u="sng">
                <a:solidFill>
                  <a:schemeClr val="hlink"/>
                </a:solidFill>
                <a:hlinkClick r:id="rId2"/>
              </a:rPr>
              <a:t>https://vaccinemisinformation.guide/</a:t>
            </a:r>
            <a:r>
              <a:rPr lang="en-GB" sz="1400">
                <a:solidFill>
                  <a:schemeClr val="dk1"/>
                </a:solidFill>
              </a:rPr>
              <a:t> </a:t>
            </a:r>
            <a:endParaRPr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28a712f3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f28a712f3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Links</a:t>
            </a:r>
            <a:endParaRPr/>
          </a:p>
          <a:p>
            <a:pPr indent="-298450" lvl="0" marL="457200" rtl="0" algn="l">
              <a:spcBef>
                <a:spcPts val="0"/>
              </a:spcBef>
              <a:spcAft>
                <a:spcPts val="0"/>
              </a:spcAft>
              <a:buSzPts val="1100"/>
              <a:buChar char="●"/>
            </a:pPr>
            <a:r>
              <a:rPr lang="en-GB"/>
              <a:t>Image: </a:t>
            </a:r>
            <a:r>
              <a:rPr lang="en-GB" u="sng">
                <a:solidFill>
                  <a:schemeClr val="hlink"/>
                </a:solidFill>
                <a:hlinkClick r:id="rId2"/>
              </a:rPr>
              <a:t>https://www.flickr.com/photos/intersectionconsulting/5332653015</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0d75e137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0d75e137c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28a712f3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28a712f3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2e5ca0f90_0_4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2e5ca0f90_0_4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the FAIR model on one page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2e5ca0f90_0_4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2e5ca0f90_0_4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Image: the FAIR model on one page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f2e5ca0f90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f2e5ca0f90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Image from </a:t>
            </a:r>
            <a:r>
              <a:rPr lang="en-GB" sz="1200" u="sng">
                <a:solidFill>
                  <a:srgbClr val="0000FF"/>
                </a:solidFill>
                <a:latin typeface="Calibri"/>
                <a:ea typeface="Calibri"/>
                <a:cs typeface="Calibri"/>
                <a:sym typeface="Calibri"/>
                <a:hlinkClick r:id="rId2">
                  <a:extLst>
                    <a:ext uri="{A12FA001-AC4F-418D-AE19-62706E023703}">
                      <ahyp:hlinkClr val="tx"/>
                    </a:ext>
                  </a:extLst>
                </a:hlinkClick>
              </a:rPr>
              <a:t>https://www.fairinstitute.org/blog/ransomware-risk-setting-up-a-fair-analysis</a:t>
            </a:r>
            <a:r>
              <a:rPr lang="en-GB" sz="1200">
                <a:solidFill>
                  <a:schemeClr val="dk1"/>
                </a:solidFill>
                <a:latin typeface="Calibri"/>
                <a:ea typeface="Calibri"/>
                <a:cs typeface="Calibri"/>
                <a:sym typeface="Calibri"/>
              </a:rPr>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2e5ca0f90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f2e5ca0f90_0_8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Similarly, the conspiracy chart is a set of organised labels.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Links:</a:t>
            </a:r>
            <a:endParaRPr>
              <a:solidFill>
                <a:schemeClr val="dk1"/>
              </a:solidFill>
            </a:endParaRPr>
          </a:p>
          <a:p>
            <a:pPr indent="-298450" lvl="0" marL="457200" rtl="0" algn="l">
              <a:spcBef>
                <a:spcPts val="0"/>
              </a:spcBef>
              <a:spcAft>
                <a:spcPts val="0"/>
              </a:spcAft>
              <a:buClr>
                <a:schemeClr val="dk1"/>
              </a:buClr>
              <a:buSzPts val="1100"/>
              <a:buChar char="●"/>
            </a:pPr>
            <a:r>
              <a:rPr lang="en-GB" u="sng">
                <a:solidFill>
                  <a:srgbClr val="27278B"/>
                </a:solidFill>
                <a:hlinkClick r:id="rId2">
                  <a:extLst>
                    <a:ext uri="{A12FA001-AC4F-418D-AE19-62706E023703}">
                      <ahyp:hlinkClr val="tx"/>
                    </a:ext>
                  </a:extLst>
                </a:hlinkClick>
              </a:rPr>
              <a:t>https://drive.google.com/file/d/1QYfof919nxaO73hrhTvDsafD_egyF5Wg/view</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f28a712f3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f28a712f3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the closest thing we’ve got at the moment.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Links:</a:t>
            </a:r>
            <a:endParaRPr/>
          </a:p>
          <a:p>
            <a:pPr indent="-298450" lvl="0" marL="457200" rtl="0" algn="l">
              <a:spcBef>
                <a:spcPts val="0"/>
              </a:spcBef>
              <a:spcAft>
                <a:spcPts val="0"/>
              </a:spcAft>
              <a:buSzPts val="1100"/>
              <a:buChar char="●"/>
            </a:pPr>
            <a:r>
              <a:rPr lang="en-GB" u="sng">
                <a:solidFill>
                  <a:schemeClr val="hlink"/>
                </a:solidFill>
                <a:hlinkClick r:id="rId2"/>
              </a:rPr>
              <a:t>https://fullfact.org/media/uploads/framework-information-incidents-consulation.pdf</a:t>
            </a:r>
            <a:r>
              <a:rPr lang="en-GB"/>
              <a:t>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28a712f3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f28a712f3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28a712f3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f28a712f3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2e5ca0f90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f2e5ca0f90_0_8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Links</a:t>
            </a:r>
            <a:endParaRPr/>
          </a:p>
          <a:p>
            <a:pPr indent="-298450" lvl="0" marL="457200" rtl="0" algn="l">
              <a:lnSpc>
                <a:spcPct val="100000"/>
              </a:lnSpc>
              <a:spcBef>
                <a:spcPts val="0"/>
              </a:spcBef>
              <a:spcAft>
                <a:spcPts val="0"/>
              </a:spcAft>
              <a:buSzPts val="1100"/>
              <a:buChar char="●"/>
            </a:pPr>
            <a:r>
              <a:rPr lang="en-GB"/>
              <a:t>Hero’s journey </a:t>
            </a:r>
            <a:r>
              <a:rPr lang="en-GB" u="sng">
                <a:solidFill>
                  <a:srgbClr val="27278B"/>
                </a:solidFill>
                <a:hlinkClick r:id="rId2">
                  <a:extLst>
                    <a:ext uri="{A12FA001-AC4F-418D-AE19-62706E023703}">
                      <ahyp:hlinkClr val="tx"/>
                    </a:ext>
                  </a:extLst>
                </a:hlinkClick>
              </a:rPr>
              <a:t>https://www.peterfisk.com/2020/02/the-best-storytelling-frameworks-for-business-from-pyramid-thinking-to-the-heros-journey-steve-jobs-iphone-speech-and-mlks-i-have-a-dream/</a:t>
            </a:r>
            <a:r>
              <a:rPr lang="en-GB">
                <a:solidFill>
                  <a:schemeClr val="dk1"/>
                </a:solidFill>
              </a:rPr>
              <a:t> </a:t>
            </a:r>
            <a:endParaRPr>
              <a:solidFill>
                <a:schemeClr val="dk1"/>
              </a:solidFill>
            </a:endParaRPr>
          </a:p>
          <a:p>
            <a:pPr indent="-298450" lvl="0" marL="457200" rtl="0" algn="l">
              <a:lnSpc>
                <a:spcPct val="100000"/>
              </a:lnSpc>
              <a:spcBef>
                <a:spcPts val="0"/>
              </a:spcBef>
              <a:spcAft>
                <a:spcPts val="0"/>
              </a:spcAft>
              <a:buSzPts val="1100"/>
              <a:buChar char="●"/>
            </a:pPr>
            <a:r>
              <a:rPr lang="en-GB" u="sng">
                <a:solidFill>
                  <a:schemeClr val="hlink"/>
                </a:solidFill>
                <a:hlinkClick r:id="rId3"/>
              </a:rPr>
              <a:t>https://www.nationalgeographic.org/media/elements-storytelling/</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2e5ca0f90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f2e5ca0f90_0_8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 sales funnel shows the stages that someone goes through, from being aware of a product to buying it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Links:</a:t>
            </a:r>
            <a:endParaRPr/>
          </a:p>
          <a:p>
            <a:pPr indent="-298450" lvl="0" marL="457200" rtl="0" algn="l">
              <a:lnSpc>
                <a:spcPct val="100000"/>
              </a:lnSpc>
              <a:spcBef>
                <a:spcPts val="0"/>
              </a:spcBef>
              <a:spcAft>
                <a:spcPts val="0"/>
              </a:spcAft>
              <a:buSzPts val="1100"/>
              <a:buChar char="●"/>
            </a:pPr>
            <a:r>
              <a:rPr lang="en-GB" u="sng">
                <a:solidFill>
                  <a:schemeClr val="hlink"/>
                </a:solidFill>
                <a:hlinkClick r:id="rId2"/>
              </a:rPr>
              <a:t>https://suzanneperkinsm.medium.com/what-is-a-sales-funnel-and-why-websites-dont-work-anymore-1450fc99e69b</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2e5ca0f90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f2e5ca0f90_0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https://gcs.civilservice.gov.uk/publications/resist-counter-disinformation-toolkit/</a:t>
            </a:r>
            <a:r>
              <a:rPr lang="en-GB"/>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2e5ca0f90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f2e5ca0f90_0_10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https://online.umich.edu/teach-outs/disinformation-misinformation-and-fake-news-teach-out/lessons/4d-model-disinformation-campaigns/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2e5ca0f90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f2e5ca0f90_0_1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solidFill>
                  <a:schemeClr val="hlink"/>
                </a:solidFill>
                <a:hlinkClick r:id="rId2"/>
              </a:rPr>
              <a:t>https://skepticalscience.com/history-FLICC-5-techniques-science-denial.html</a:t>
            </a:r>
            <a:r>
              <a:rPr lang="en-GB">
                <a:solidFill>
                  <a:schemeClr val="dk1"/>
                </a:solidFill>
              </a:rPr>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0" name="Shape 10"/>
        <p:cNvGrpSpPr/>
        <p:nvPr/>
      </p:nvGrpSpPr>
      <p:grpSpPr>
        <a:xfrm>
          <a:off x="0" y="0"/>
          <a:ext cx="0" cy="0"/>
          <a:chOff x="0" y="0"/>
          <a:chExt cx="0" cy="0"/>
        </a:xfrm>
      </p:grpSpPr>
      <p:grpSp>
        <p:nvGrpSpPr>
          <p:cNvPr id="11" name="Google Shape;11;p2"/>
          <p:cNvGrpSpPr/>
          <p:nvPr/>
        </p:nvGrpSpPr>
        <p:grpSpPr>
          <a:xfrm>
            <a:off x="7343003" y="3409675"/>
            <a:ext cx="1691422" cy="1732548"/>
            <a:chOff x="7343003" y="3409675"/>
            <a:chExt cx="1691422" cy="1732548"/>
          </a:xfrm>
        </p:grpSpPr>
        <p:grpSp>
          <p:nvGrpSpPr>
            <p:cNvPr id="12" name="Google Shape;12;p2"/>
            <p:cNvGrpSpPr/>
            <p:nvPr/>
          </p:nvGrpSpPr>
          <p:grpSpPr>
            <a:xfrm>
              <a:off x="7343003" y="4453711"/>
              <a:ext cx="316800" cy="688513"/>
              <a:chOff x="7343003" y="4453711"/>
              <a:chExt cx="316800" cy="688513"/>
            </a:xfrm>
          </p:grpSpPr>
          <p:sp>
            <p:nvSpPr>
              <p:cNvPr id="13" name="Google Shape;13;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7801210" y="4105700"/>
              <a:ext cx="316800" cy="1036523"/>
              <a:chOff x="7801210" y="4105700"/>
              <a:chExt cx="316800" cy="1036523"/>
            </a:xfrm>
          </p:grpSpPr>
          <p:sp>
            <p:nvSpPr>
              <p:cNvPr id="16" name="Google Shape;16;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8259418" y="3757688"/>
              <a:ext cx="316800" cy="1384535"/>
              <a:chOff x="8259418" y="3757688"/>
              <a:chExt cx="316800" cy="1384535"/>
            </a:xfrm>
          </p:grpSpPr>
          <p:sp>
            <p:nvSpPr>
              <p:cNvPr id="20" name="Google Shape;20;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8717625" y="3409675"/>
              <a:ext cx="316800" cy="1732548"/>
              <a:chOff x="8717625" y="3409675"/>
              <a:chExt cx="316800" cy="1732548"/>
            </a:xfrm>
          </p:grpSpPr>
          <p:sp>
            <p:nvSpPr>
              <p:cNvPr id="25" name="Google Shape;25;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 name="Google Shape;30;p2"/>
          <p:cNvGrpSpPr/>
          <p:nvPr/>
        </p:nvGrpSpPr>
        <p:grpSpPr>
          <a:xfrm>
            <a:off x="5043503" y="0"/>
            <a:ext cx="3814072" cy="3839102"/>
            <a:chOff x="5043503" y="0"/>
            <a:chExt cx="3814072" cy="3839102"/>
          </a:xfrm>
        </p:grpSpPr>
        <p:sp>
          <p:nvSpPr>
            <p:cNvPr id="31" name="Google Shape;31;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2"/>
            <p:cNvGrpSpPr/>
            <p:nvPr/>
          </p:nvGrpSpPr>
          <p:grpSpPr>
            <a:xfrm>
              <a:off x="7647812" y="2704283"/>
              <a:ext cx="635219" cy="635219"/>
              <a:chOff x="6725724" y="2701260"/>
              <a:chExt cx="1208101" cy="1208100"/>
            </a:xfrm>
          </p:grpSpPr>
          <p:sp>
            <p:nvSpPr>
              <p:cNvPr id="34" name="Google Shape;34;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2"/>
            <p:cNvGrpSpPr/>
            <p:nvPr/>
          </p:nvGrpSpPr>
          <p:grpSpPr>
            <a:xfrm>
              <a:off x="7952720" y="179238"/>
              <a:ext cx="873165" cy="873003"/>
              <a:chOff x="7754428" y="208725"/>
              <a:chExt cx="541800" cy="541800"/>
            </a:xfrm>
          </p:grpSpPr>
          <p:sp>
            <p:nvSpPr>
              <p:cNvPr id="39" name="Google Shape;39;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8" name="Google Shape;48;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9" name="Google Shape;49;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33" name="Shape 133"/>
        <p:cNvGrpSpPr/>
        <p:nvPr/>
      </p:nvGrpSpPr>
      <p:grpSpPr>
        <a:xfrm>
          <a:off x="0" y="0"/>
          <a:ext cx="0" cy="0"/>
          <a:chOff x="0" y="0"/>
          <a:chExt cx="0" cy="0"/>
        </a:xfrm>
      </p:grpSpPr>
      <p:grpSp>
        <p:nvGrpSpPr>
          <p:cNvPr id="134" name="Google Shape;134;p11"/>
          <p:cNvGrpSpPr/>
          <p:nvPr/>
        </p:nvGrpSpPr>
        <p:grpSpPr>
          <a:xfrm>
            <a:off x="52" y="4099200"/>
            <a:ext cx="9144036" cy="1044300"/>
            <a:chOff x="52" y="4099200"/>
            <a:chExt cx="9144036" cy="1044300"/>
          </a:xfrm>
        </p:grpSpPr>
        <p:grpSp>
          <p:nvGrpSpPr>
            <p:cNvPr id="135" name="Google Shape;135;p11"/>
            <p:cNvGrpSpPr/>
            <p:nvPr/>
          </p:nvGrpSpPr>
          <p:grpSpPr>
            <a:xfrm>
              <a:off x="52" y="4309200"/>
              <a:ext cx="231622" cy="834300"/>
              <a:chOff x="2688737" y="4301380"/>
              <a:chExt cx="231900" cy="834300"/>
            </a:xfrm>
          </p:grpSpPr>
          <p:sp>
            <p:nvSpPr>
              <p:cNvPr id="136" name="Google Shape;136;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1"/>
            <p:cNvGrpSpPr/>
            <p:nvPr/>
          </p:nvGrpSpPr>
          <p:grpSpPr>
            <a:xfrm>
              <a:off x="371406" y="4099200"/>
              <a:ext cx="231622" cy="1044300"/>
              <a:chOff x="2688737" y="4091380"/>
              <a:chExt cx="231900" cy="1044300"/>
            </a:xfrm>
          </p:grpSpPr>
          <p:sp>
            <p:nvSpPr>
              <p:cNvPr id="141" name="Google Shape;141;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1"/>
            <p:cNvGrpSpPr/>
            <p:nvPr/>
          </p:nvGrpSpPr>
          <p:grpSpPr>
            <a:xfrm>
              <a:off x="742761" y="4309200"/>
              <a:ext cx="231622" cy="834300"/>
              <a:chOff x="2688737" y="4301380"/>
              <a:chExt cx="231900" cy="834300"/>
            </a:xfrm>
          </p:grpSpPr>
          <p:sp>
            <p:nvSpPr>
              <p:cNvPr id="147" name="Google Shape;147;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a:off x="1114115" y="4518900"/>
              <a:ext cx="231622" cy="624600"/>
              <a:chOff x="2688737" y="4511080"/>
              <a:chExt cx="231900" cy="624600"/>
            </a:xfrm>
          </p:grpSpPr>
          <p:sp>
            <p:nvSpPr>
              <p:cNvPr id="152" name="Google Shape;152;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1"/>
            <p:cNvGrpSpPr/>
            <p:nvPr/>
          </p:nvGrpSpPr>
          <p:grpSpPr>
            <a:xfrm>
              <a:off x="1856753" y="4099200"/>
              <a:ext cx="231600" cy="1044300"/>
              <a:chOff x="1856753" y="4099200"/>
              <a:chExt cx="231600" cy="1044300"/>
            </a:xfrm>
          </p:grpSpPr>
          <p:sp>
            <p:nvSpPr>
              <p:cNvPr id="156" name="Google Shape;156;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1"/>
            <p:cNvGrpSpPr/>
            <p:nvPr/>
          </p:nvGrpSpPr>
          <p:grpSpPr>
            <a:xfrm>
              <a:off x="2228107" y="4309200"/>
              <a:ext cx="231600" cy="834300"/>
              <a:chOff x="2228107" y="4309200"/>
              <a:chExt cx="231600" cy="834300"/>
            </a:xfrm>
          </p:grpSpPr>
          <p:sp>
            <p:nvSpPr>
              <p:cNvPr id="162" name="Google Shape;162;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1"/>
            <p:cNvGrpSpPr/>
            <p:nvPr/>
          </p:nvGrpSpPr>
          <p:grpSpPr>
            <a:xfrm>
              <a:off x="2599462" y="4518900"/>
              <a:ext cx="231600" cy="624600"/>
              <a:chOff x="2599462" y="4518900"/>
              <a:chExt cx="231600" cy="624600"/>
            </a:xfrm>
          </p:grpSpPr>
          <p:sp>
            <p:nvSpPr>
              <p:cNvPr id="167" name="Google Shape;167;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1"/>
            <p:cNvGrpSpPr/>
            <p:nvPr/>
          </p:nvGrpSpPr>
          <p:grpSpPr>
            <a:xfrm>
              <a:off x="3342171" y="4099200"/>
              <a:ext cx="231600" cy="1044300"/>
              <a:chOff x="3342171" y="4099200"/>
              <a:chExt cx="231600" cy="1044300"/>
            </a:xfrm>
          </p:grpSpPr>
          <p:sp>
            <p:nvSpPr>
              <p:cNvPr id="171" name="Google Shape;171;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1"/>
            <p:cNvGrpSpPr/>
            <p:nvPr/>
          </p:nvGrpSpPr>
          <p:grpSpPr>
            <a:xfrm>
              <a:off x="3713525" y="4309200"/>
              <a:ext cx="231600" cy="834300"/>
              <a:chOff x="3713525" y="4309200"/>
              <a:chExt cx="231600" cy="834300"/>
            </a:xfrm>
          </p:grpSpPr>
          <p:sp>
            <p:nvSpPr>
              <p:cNvPr id="177" name="Google Shape;177;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1"/>
            <p:cNvGrpSpPr/>
            <p:nvPr/>
          </p:nvGrpSpPr>
          <p:grpSpPr>
            <a:xfrm>
              <a:off x="1485398" y="4309200"/>
              <a:ext cx="231600" cy="834300"/>
              <a:chOff x="1485398" y="4309200"/>
              <a:chExt cx="231600" cy="834300"/>
            </a:xfrm>
          </p:grpSpPr>
          <p:sp>
            <p:nvSpPr>
              <p:cNvPr id="182" name="Google Shape;182;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1"/>
            <p:cNvGrpSpPr/>
            <p:nvPr/>
          </p:nvGrpSpPr>
          <p:grpSpPr>
            <a:xfrm>
              <a:off x="4084879" y="4518900"/>
              <a:ext cx="231600" cy="624600"/>
              <a:chOff x="4084879" y="4518900"/>
              <a:chExt cx="231600" cy="624600"/>
            </a:xfrm>
          </p:grpSpPr>
          <p:sp>
            <p:nvSpPr>
              <p:cNvPr id="187" name="Google Shape;187;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1"/>
            <p:cNvGrpSpPr/>
            <p:nvPr/>
          </p:nvGrpSpPr>
          <p:grpSpPr>
            <a:xfrm>
              <a:off x="2970816" y="4309200"/>
              <a:ext cx="231600" cy="834300"/>
              <a:chOff x="2970816" y="4309200"/>
              <a:chExt cx="231600" cy="834300"/>
            </a:xfrm>
          </p:grpSpPr>
          <p:sp>
            <p:nvSpPr>
              <p:cNvPr id="191" name="Google Shape;191;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4456234" y="4309200"/>
              <a:ext cx="231600" cy="834300"/>
              <a:chOff x="4456234" y="4309200"/>
              <a:chExt cx="231600" cy="834300"/>
            </a:xfrm>
          </p:grpSpPr>
          <p:sp>
            <p:nvSpPr>
              <p:cNvPr id="196" name="Google Shape;196;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1"/>
            <p:cNvGrpSpPr/>
            <p:nvPr/>
          </p:nvGrpSpPr>
          <p:grpSpPr>
            <a:xfrm>
              <a:off x="4827588" y="4099200"/>
              <a:ext cx="231600" cy="1044300"/>
              <a:chOff x="4827588" y="4099200"/>
              <a:chExt cx="231600" cy="1044300"/>
            </a:xfrm>
          </p:grpSpPr>
          <p:sp>
            <p:nvSpPr>
              <p:cNvPr id="201" name="Google Shape;201;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1"/>
            <p:cNvGrpSpPr/>
            <p:nvPr/>
          </p:nvGrpSpPr>
          <p:grpSpPr>
            <a:xfrm>
              <a:off x="5198943" y="4309200"/>
              <a:ext cx="231600" cy="834300"/>
              <a:chOff x="5198943" y="4309200"/>
              <a:chExt cx="231600" cy="834300"/>
            </a:xfrm>
          </p:grpSpPr>
          <p:sp>
            <p:nvSpPr>
              <p:cNvPr id="207" name="Google Shape;207;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11"/>
            <p:cNvGrpSpPr/>
            <p:nvPr/>
          </p:nvGrpSpPr>
          <p:grpSpPr>
            <a:xfrm>
              <a:off x="5570297" y="4518900"/>
              <a:ext cx="231600" cy="624600"/>
              <a:chOff x="5570297" y="4518900"/>
              <a:chExt cx="231600" cy="624600"/>
            </a:xfrm>
          </p:grpSpPr>
          <p:sp>
            <p:nvSpPr>
              <p:cNvPr id="212" name="Google Shape;212;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1"/>
            <p:cNvGrpSpPr/>
            <p:nvPr/>
          </p:nvGrpSpPr>
          <p:grpSpPr>
            <a:xfrm>
              <a:off x="5941652" y="4309200"/>
              <a:ext cx="231600" cy="834300"/>
              <a:chOff x="5941652" y="4309200"/>
              <a:chExt cx="231600" cy="834300"/>
            </a:xfrm>
          </p:grpSpPr>
          <p:sp>
            <p:nvSpPr>
              <p:cNvPr id="216" name="Google Shape;216;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11"/>
            <p:cNvGrpSpPr/>
            <p:nvPr/>
          </p:nvGrpSpPr>
          <p:grpSpPr>
            <a:xfrm>
              <a:off x="6313006" y="4099200"/>
              <a:ext cx="231600" cy="1044300"/>
              <a:chOff x="6313006" y="4099200"/>
              <a:chExt cx="231600" cy="1044300"/>
            </a:xfrm>
          </p:grpSpPr>
          <p:sp>
            <p:nvSpPr>
              <p:cNvPr id="221" name="Google Shape;221;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1"/>
            <p:cNvGrpSpPr/>
            <p:nvPr/>
          </p:nvGrpSpPr>
          <p:grpSpPr>
            <a:xfrm>
              <a:off x="6684361" y="4309200"/>
              <a:ext cx="231600" cy="834300"/>
              <a:chOff x="6684361" y="4309200"/>
              <a:chExt cx="231600" cy="834300"/>
            </a:xfrm>
          </p:grpSpPr>
          <p:sp>
            <p:nvSpPr>
              <p:cNvPr id="227" name="Google Shape;227;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1"/>
            <p:cNvGrpSpPr/>
            <p:nvPr/>
          </p:nvGrpSpPr>
          <p:grpSpPr>
            <a:xfrm>
              <a:off x="7055715" y="4518900"/>
              <a:ext cx="231600" cy="624600"/>
              <a:chOff x="7055715" y="4518900"/>
              <a:chExt cx="231600" cy="624600"/>
            </a:xfrm>
          </p:grpSpPr>
          <p:sp>
            <p:nvSpPr>
              <p:cNvPr id="232" name="Google Shape;232;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1"/>
            <p:cNvGrpSpPr/>
            <p:nvPr/>
          </p:nvGrpSpPr>
          <p:grpSpPr>
            <a:xfrm>
              <a:off x="7798424" y="4099200"/>
              <a:ext cx="231600" cy="1044300"/>
              <a:chOff x="7798424" y="4099200"/>
              <a:chExt cx="231600" cy="1044300"/>
            </a:xfrm>
          </p:grpSpPr>
          <p:sp>
            <p:nvSpPr>
              <p:cNvPr id="236" name="Google Shape;236;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1"/>
            <p:cNvGrpSpPr/>
            <p:nvPr/>
          </p:nvGrpSpPr>
          <p:grpSpPr>
            <a:xfrm>
              <a:off x="8169779" y="4309200"/>
              <a:ext cx="231600" cy="834300"/>
              <a:chOff x="8169779" y="4309200"/>
              <a:chExt cx="231600" cy="834300"/>
            </a:xfrm>
          </p:grpSpPr>
          <p:sp>
            <p:nvSpPr>
              <p:cNvPr id="242" name="Google Shape;242;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1"/>
            <p:cNvGrpSpPr/>
            <p:nvPr/>
          </p:nvGrpSpPr>
          <p:grpSpPr>
            <a:xfrm>
              <a:off x="7427070" y="4309200"/>
              <a:ext cx="231600" cy="834300"/>
              <a:chOff x="7427070" y="4309200"/>
              <a:chExt cx="231600" cy="834300"/>
            </a:xfrm>
          </p:grpSpPr>
          <p:sp>
            <p:nvSpPr>
              <p:cNvPr id="247" name="Google Shape;247;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1"/>
            <p:cNvGrpSpPr/>
            <p:nvPr/>
          </p:nvGrpSpPr>
          <p:grpSpPr>
            <a:xfrm>
              <a:off x="8541133" y="4518900"/>
              <a:ext cx="231600" cy="624600"/>
              <a:chOff x="8541133" y="4518900"/>
              <a:chExt cx="231600" cy="624600"/>
            </a:xfrm>
          </p:grpSpPr>
          <p:sp>
            <p:nvSpPr>
              <p:cNvPr id="252" name="Google Shape;252;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1"/>
            <p:cNvGrpSpPr/>
            <p:nvPr/>
          </p:nvGrpSpPr>
          <p:grpSpPr>
            <a:xfrm>
              <a:off x="8912488" y="4309200"/>
              <a:ext cx="231600" cy="834300"/>
              <a:chOff x="8912488" y="4309200"/>
              <a:chExt cx="231600" cy="834300"/>
            </a:xfrm>
          </p:grpSpPr>
          <p:sp>
            <p:nvSpPr>
              <p:cNvPr id="256" name="Google Shape;256;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0" name="Google Shape;260;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1" name="Google Shape;261;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62" name="Google Shape;262;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3" name="Shape 263"/>
        <p:cNvGrpSpPr/>
        <p:nvPr/>
      </p:nvGrpSpPr>
      <p:grpSpPr>
        <a:xfrm>
          <a:off x="0" y="0"/>
          <a:ext cx="0" cy="0"/>
          <a:chOff x="0" y="0"/>
          <a:chExt cx="0" cy="0"/>
        </a:xfrm>
      </p:grpSpPr>
      <p:sp>
        <p:nvSpPr>
          <p:cNvPr id="264" name="Google Shape;264;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5" name="Shape 265"/>
        <p:cNvGrpSpPr/>
        <p:nvPr/>
      </p:nvGrpSpPr>
      <p:grpSpPr>
        <a:xfrm>
          <a:off x="0" y="0"/>
          <a:ext cx="0" cy="0"/>
          <a:chOff x="0" y="0"/>
          <a:chExt cx="0" cy="0"/>
        </a:xfrm>
      </p:grpSpPr>
      <p:sp>
        <p:nvSpPr>
          <p:cNvPr id="266" name="Google Shape;266;p13"/>
          <p:cNvSpPr txBox="1"/>
          <p:nvPr>
            <p:ph type="title"/>
          </p:nvPr>
        </p:nvSpPr>
        <p:spPr>
          <a:xfrm>
            <a:off x="715913" y="81731"/>
            <a:ext cx="7200900" cy="606600"/>
          </a:xfrm>
          <a:prstGeom prst="rect">
            <a:avLst/>
          </a:prstGeom>
          <a:noFill/>
          <a:ln>
            <a:noFill/>
          </a:ln>
        </p:spPr>
        <p:txBody>
          <a:bodyPr anchorCtr="0" anchor="t" bIns="34275" lIns="34275" spcFirstLastPara="1" rIns="34275" wrap="square" tIns="34275">
            <a:normAutofit/>
          </a:bodyPr>
          <a:lstStyle>
            <a:lvl1pPr lvl="0" rtl="0" algn="l">
              <a:lnSpc>
                <a:spcPct val="89000"/>
              </a:lnSpc>
              <a:spcBef>
                <a:spcPts val="0"/>
              </a:spcBef>
              <a:spcAft>
                <a:spcPts val="0"/>
              </a:spcAft>
              <a:buClr>
                <a:srgbClr val="1A2E40"/>
              </a:buClr>
              <a:buSzPts val="1400"/>
              <a:buNone/>
              <a:defRPr/>
            </a:lvl1pPr>
            <a:lvl2pPr lvl="1" rtl="0" algn="l">
              <a:lnSpc>
                <a:spcPct val="89000"/>
              </a:lnSpc>
              <a:spcBef>
                <a:spcPts val="0"/>
              </a:spcBef>
              <a:spcAft>
                <a:spcPts val="0"/>
              </a:spcAft>
              <a:buClr>
                <a:srgbClr val="1A2E40"/>
              </a:buClr>
              <a:buSzPts val="1400"/>
              <a:buNone/>
              <a:defRPr/>
            </a:lvl2pPr>
            <a:lvl3pPr lvl="2" rtl="0" algn="l">
              <a:lnSpc>
                <a:spcPct val="89000"/>
              </a:lnSpc>
              <a:spcBef>
                <a:spcPts val="0"/>
              </a:spcBef>
              <a:spcAft>
                <a:spcPts val="0"/>
              </a:spcAft>
              <a:buClr>
                <a:srgbClr val="1A2E40"/>
              </a:buClr>
              <a:buSzPts val="1400"/>
              <a:buNone/>
              <a:defRPr/>
            </a:lvl3pPr>
            <a:lvl4pPr lvl="3" rtl="0" algn="l">
              <a:lnSpc>
                <a:spcPct val="89000"/>
              </a:lnSpc>
              <a:spcBef>
                <a:spcPts val="0"/>
              </a:spcBef>
              <a:spcAft>
                <a:spcPts val="0"/>
              </a:spcAft>
              <a:buClr>
                <a:srgbClr val="1A2E40"/>
              </a:buClr>
              <a:buSzPts val="1400"/>
              <a:buNone/>
              <a:defRPr/>
            </a:lvl4pPr>
            <a:lvl5pPr lvl="4" rtl="0" algn="l">
              <a:lnSpc>
                <a:spcPct val="89000"/>
              </a:lnSpc>
              <a:spcBef>
                <a:spcPts val="0"/>
              </a:spcBef>
              <a:spcAft>
                <a:spcPts val="0"/>
              </a:spcAft>
              <a:buClr>
                <a:srgbClr val="1A2E40"/>
              </a:buClr>
              <a:buSzPts val="1400"/>
              <a:buNone/>
              <a:defRPr/>
            </a:lvl5pPr>
            <a:lvl6pPr lvl="5" rtl="0" algn="l">
              <a:lnSpc>
                <a:spcPct val="89000"/>
              </a:lnSpc>
              <a:spcBef>
                <a:spcPts val="0"/>
              </a:spcBef>
              <a:spcAft>
                <a:spcPts val="0"/>
              </a:spcAft>
              <a:buClr>
                <a:srgbClr val="1A2E40"/>
              </a:buClr>
              <a:buSzPts val="1400"/>
              <a:buNone/>
              <a:defRPr/>
            </a:lvl6pPr>
            <a:lvl7pPr lvl="6" rtl="0" algn="l">
              <a:lnSpc>
                <a:spcPct val="89000"/>
              </a:lnSpc>
              <a:spcBef>
                <a:spcPts val="0"/>
              </a:spcBef>
              <a:spcAft>
                <a:spcPts val="0"/>
              </a:spcAft>
              <a:buClr>
                <a:srgbClr val="1A2E40"/>
              </a:buClr>
              <a:buSzPts val="1400"/>
              <a:buNone/>
              <a:defRPr/>
            </a:lvl7pPr>
            <a:lvl8pPr lvl="7" rtl="0" algn="l">
              <a:lnSpc>
                <a:spcPct val="89000"/>
              </a:lnSpc>
              <a:spcBef>
                <a:spcPts val="0"/>
              </a:spcBef>
              <a:spcAft>
                <a:spcPts val="0"/>
              </a:spcAft>
              <a:buClr>
                <a:srgbClr val="1A2E40"/>
              </a:buClr>
              <a:buSzPts val="1400"/>
              <a:buNone/>
              <a:defRPr/>
            </a:lvl8pPr>
            <a:lvl9pPr lvl="8" rtl="0" algn="l">
              <a:lnSpc>
                <a:spcPct val="89000"/>
              </a:lnSpc>
              <a:spcBef>
                <a:spcPts val="0"/>
              </a:spcBef>
              <a:spcAft>
                <a:spcPts val="0"/>
              </a:spcAft>
              <a:buClr>
                <a:srgbClr val="1A2E40"/>
              </a:buClr>
              <a:buSzPts val="1400"/>
              <a:buNone/>
              <a:defRPr/>
            </a:lvl9pPr>
          </a:lstStyle>
          <a:p/>
        </p:txBody>
      </p:sp>
      <p:sp>
        <p:nvSpPr>
          <p:cNvPr id="267" name="Google Shape;267;p13"/>
          <p:cNvSpPr txBox="1"/>
          <p:nvPr>
            <p:ph idx="12" type="sldNum"/>
          </p:nvPr>
        </p:nvSpPr>
        <p:spPr>
          <a:xfrm>
            <a:off x="8096565" y="4892405"/>
            <a:ext cx="2052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1pPr>
            <a:lvl2pPr indent="0" lvl="1"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2pPr>
            <a:lvl3pPr indent="0" lvl="2"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3pPr>
            <a:lvl4pPr indent="0" lvl="3"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4pPr>
            <a:lvl5pPr indent="0" lvl="4"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5pPr>
            <a:lvl6pPr indent="0" lvl="5"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6pPr>
            <a:lvl7pPr indent="0" lvl="6"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7pPr>
            <a:lvl8pPr indent="0" lvl="7"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8pPr>
            <a:lvl9pPr indent="0" lvl="8"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GB"/>
              <a:t>‹#›</a:t>
            </a:fld>
            <a:endParaRPr>
              <a:solidFill>
                <a:schemeClr val="dk2"/>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268" name="Shape 268"/>
        <p:cNvGrpSpPr/>
        <p:nvPr/>
      </p:nvGrpSpPr>
      <p:grpSpPr>
        <a:xfrm>
          <a:off x="0" y="0"/>
          <a:ext cx="0" cy="0"/>
          <a:chOff x="0" y="0"/>
          <a:chExt cx="0" cy="0"/>
        </a:xfrm>
      </p:grpSpPr>
      <p:sp>
        <p:nvSpPr>
          <p:cNvPr id="269" name="Google Shape;269;p14"/>
          <p:cNvSpPr txBox="1"/>
          <p:nvPr>
            <p:ph type="title"/>
          </p:nvPr>
        </p:nvSpPr>
        <p:spPr>
          <a:xfrm>
            <a:off x="311700" y="445025"/>
            <a:ext cx="8520600" cy="572700"/>
          </a:xfrm>
          <a:prstGeom prst="rect">
            <a:avLst/>
          </a:prstGeom>
          <a:noFill/>
          <a:ln>
            <a:noFill/>
          </a:ln>
        </p:spPr>
        <p:txBody>
          <a:bodyPr anchorCtr="0" anchor="ctr" bIns="34250" lIns="34250" spcFirstLastPara="1" rIns="34250" wrap="square" tIns="34250">
            <a:normAutofit/>
          </a:bodyPr>
          <a:lstStyle>
            <a:lvl1pPr lvl="0" rtl="0" algn="l">
              <a:lnSpc>
                <a:spcPct val="100000"/>
              </a:lnSpc>
              <a:spcBef>
                <a:spcPts val="0"/>
              </a:spcBef>
              <a:spcAft>
                <a:spcPts val="0"/>
              </a:spcAft>
              <a:buSzPts val="2300"/>
              <a:buNone/>
              <a:defRPr/>
            </a:lvl1pPr>
            <a:lvl2pPr lvl="1" rtl="0" algn="l">
              <a:lnSpc>
                <a:spcPct val="100000"/>
              </a:lnSpc>
              <a:spcBef>
                <a:spcPts val="0"/>
              </a:spcBef>
              <a:spcAft>
                <a:spcPts val="0"/>
              </a:spcAft>
              <a:buSzPts val="2300"/>
              <a:buNone/>
              <a:defRPr/>
            </a:lvl2pPr>
            <a:lvl3pPr lvl="2" rtl="0" algn="l">
              <a:lnSpc>
                <a:spcPct val="100000"/>
              </a:lnSpc>
              <a:spcBef>
                <a:spcPts val="0"/>
              </a:spcBef>
              <a:spcAft>
                <a:spcPts val="0"/>
              </a:spcAft>
              <a:buSzPts val="2300"/>
              <a:buNone/>
              <a:defRPr/>
            </a:lvl3pPr>
            <a:lvl4pPr lvl="3" rtl="0" algn="l">
              <a:lnSpc>
                <a:spcPct val="100000"/>
              </a:lnSpc>
              <a:spcBef>
                <a:spcPts val="0"/>
              </a:spcBef>
              <a:spcAft>
                <a:spcPts val="0"/>
              </a:spcAft>
              <a:buSzPts val="2300"/>
              <a:buNone/>
              <a:defRPr/>
            </a:lvl4pPr>
            <a:lvl5pPr lvl="4" rtl="0" algn="l">
              <a:lnSpc>
                <a:spcPct val="100000"/>
              </a:lnSpc>
              <a:spcBef>
                <a:spcPts val="0"/>
              </a:spcBef>
              <a:spcAft>
                <a:spcPts val="0"/>
              </a:spcAft>
              <a:buSzPts val="2300"/>
              <a:buNone/>
              <a:defRPr/>
            </a:lvl5pPr>
            <a:lvl6pPr lvl="5" rtl="0" algn="l">
              <a:lnSpc>
                <a:spcPct val="100000"/>
              </a:lnSpc>
              <a:spcBef>
                <a:spcPts val="0"/>
              </a:spcBef>
              <a:spcAft>
                <a:spcPts val="0"/>
              </a:spcAft>
              <a:buSzPts val="2300"/>
              <a:buNone/>
              <a:defRPr/>
            </a:lvl6pPr>
            <a:lvl7pPr lvl="6" rtl="0" algn="l">
              <a:lnSpc>
                <a:spcPct val="100000"/>
              </a:lnSpc>
              <a:spcBef>
                <a:spcPts val="0"/>
              </a:spcBef>
              <a:spcAft>
                <a:spcPts val="0"/>
              </a:spcAft>
              <a:buSzPts val="2300"/>
              <a:buNone/>
              <a:defRPr/>
            </a:lvl7pPr>
            <a:lvl8pPr lvl="7" rtl="0" algn="l">
              <a:lnSpc>
                <a:spcPct val="100000"/>
              </a:lnSpc>
              <a:spcBef>
                <a:spcPts val="0"/>
              </a:spcBef>
              <a:spcAft>
                <a:spcPts val="0"/>
              </a:spcAft>
              <a:buSzPts val="2300"/>
              <a:buNone/>
              <a:defRPr/>
            </a:lvl8pPr>
            <a:lvl9pPr lvl="8" rtl="0" algn="l">
              <a:lnSpc>
                <a:spcPct val="100000"/>
              </a:lnSpc>
              <a:spcBef>
                <a:spcPts val="0"/>
              </a:spcBef>
              <a:spcAft>
                <a:spcPts val="0"/>
              </a:spcAft>
              <a:buSzPts val="2300"/>
              <a:buNone/>
              <a:defRPr/>
            </a:lvl9pPr>
          </a:lstStyle>
          <a:p/>
        </p:txBody>
      </p:sp>
      <p:sp>
        <p:nvSpPr>
          <p:cNvPr id="270" name="Google Shape;270;p14"/>
          <p:cNvSpPr txBox="1"/>
          <p:nvPr>
            <p:ph idx="1" type="body"/>
          </p:nvPr>
        </p:nvSpPr>
        <p:spPr>
          <a:xfrm>
            <a:off x="311700" y="1152475"/>
            <a:ext cx="8520600" cy="3416400"/>
          </a:xfrm>
          <a:prstGeom prst="rect">
            <a:avLst/>
          </a:prstGeom>
          <a:noFill/>
          <a:ln>
            <a:noFill/>
          </a:ln>
        </p:spPr>
        <p:txBody>
          <a:bodyPr anchorCtr="0" anchor="ctr" bIns="34250" lIns="34250" spcFirstLastPara="1" rIns="34250" wrap="square" tIns="34250">
            <a:noAutofit/>
          </a:bodyPr>
          <a:lstStyle>
            <a:lvl1pPr indent="-317500" lvl="0" marL="457200" rtl="0" algn="l">
              <a:lnSpc>
                <a:spcPct val="100000"/>
              </a:lnSpc>
              <a:spcBef>
                <a:spcPts val="800"/>
              </a:spcBef>
              <a:spcAft>
                <a:spcPts val="0"/>
              </a:spcAft>
              <a:buSzPts val="1400"/>
              <a:buChar char="•"/>
              <a:defRPr/>
            </a:lvl1pPr>
            <a:lvl2pPr indent="-317500" lvl="1" marL="914400" rtl="0" algn="l">
              <a:lnSpc>
                <a:spcPct val="100000"/>
              </a:lnSpc>
              <a:spcBef>
                <a:spcPts val="800"/>
              </a:spcBef>
              <a:spcAft>
                <a:spcPts val="0"/>
              </a:spcAft>
              <a:buSzPts val="1400"/>
              <a:buChar char="•"/>
              <a:defRPr/>
            </a:lvl2pPr>
            <a:lvl3pPr indent="-317500" lvl="2" marL="1371600" rtl="0" algn="l">
              <a:lnSpc>
                <a:spcPct val="100000"/>
              </a:lnSpc>
              <a:spcBef>
                <a:spcPts val="800"/>
              </a:spcBef>
              <a:spcAft>
                <a:spcPts val="0"/>
              </a:spcAft>
              <a:buSzPts val="1400"/>
              <a:buChar char="•"/>
              <a:defRPr/>
            </a:lvl3pPr>
            <a:lvl4pPr indent="-317500" lvl="3" marL="1828800" rtl="0" algn="l">
              <a:lnSpc>
                <a:spcPct val="100000"/>
              </a:lnSpc>
              <a:spcBef>
                <a:spcPts val="800"/>
              </a:spcBef>
              <a:spcAft>
                <a:spcPts val="0"/>
              </a:spcAft>
              <a:buSzPts val="1400"/>
              <a:buChar char="•"/>
              <a:defRPr/>
            </a:lvl4pPr>
            <a:lvl5pPr indent="-317500" lvl="4" marL="2286000" rtl="0" algn="l">
              <a:lnSpc>
                <a:spcPct val="100000"/>
              </a:lnSpc>
              <a:spcBef>
                <a:spcPts val="800"/>
              </a:spcBef>
              <a:spcAft>
                <a:spcPts val="0"/>
              </a:spcAft>
              <a:buSzPts val="1400"/>
              <a:buChar char="•"/>
              <a:defRPr/>
            </a:lvl5pPr>
            <a:lvl6pPr indent="-317500" lvl="5" marL="2743200" rtl="0" algn="l">
              <a:lnSpc>
                <a:spcPct val="100000"/>
              </a:lnSpc>
              <a:spcBef>
                <a:spcPts val="800"/>
              </a:spcBef>
              <a:spcAft>
                <a:spcPts val="0"/>
              </a:spcAft>
              <a:buSzPts val="1400"/>
              <a:buChar char="•"/>
              <a:defRPr/>
            </a:lvl6pPr>
            <a:lvl7pPr indent="-317500" lvl="6" marL="3200400" rtl="0" algn="l">
              <a:lnSpc>
                <a:spcPct val="100000"/>
              </a:lnSpc>
              <a:spcBef>
                <a:spcPts val="800"/>
              </a:spcBef>
              <a:spcAft>
                <a:spcPts val="0"/>
              </a:spcAft>
              <a:buSzPts val="1400"/>
              <a:buChar char="•"/>
              <a:defRPr/>
            </a:lvl7pPr>
            <a:lvl8pPr indent="-317500" lvl="7" marL="3657600" rtl="0" algn="l">
              <a:lnSpc>
                <a:spcPct val="100000"/>
              </a:lnSpc>
              <a:spcBef>
                <a:spcPts val="800"/>
              </a:spcBef>
              <a:spcAft>
                <a:spcPts val="0"/>
              </a:spcAft>
              <a:buSzPts val="1400"/>
              <a:buChar char="•"/>
              <a:defRPr/>
            </a:lvl8pPr>
            <a:lvl9pPr indent="-317500" lvl="8" marL="4114800" rtl="0" algn="l">
              <a:lnSpc>
                <a:spcPct val="100000"/>
              </a:lnSpc>
              <a:spcBef>
                <a:spcPts val="800"/>
              </a:spcBef>
              <a:spcAft>
                <a:spcPts val="0"/>
              </a:spcAft>
              <a:buSzPts val="1400"/>
              <a:buChar char="•"/>
              <a:defRPr/>
            </a:lvl9pPr>
          </a:lstStyle>
          <a:p/>
        </p:txBody>
      </p:sp>
      <p:sp>
        <p:nvSpPr>
          <p:cNvPr id="271" name="Google Shape;271;p14"/>
          <p:cNvSpPr txBox="1"/>
          <p:nvPr>
            <p:ph idx="12" type="sldNum"/>
          </p:nvPr>
        </p:nvSpPr>
        <p:spPr>
          <a:xfrm>
            <a:off x="8472458" y="4663216"/>
            <a:ext cx="548700" cy="192300"/>
          </a:xfrm>
          <a:prstGeom prst="rect">
            <a:avLst/>
          </a:prstGeom>
          <a:noFill/>
          <a:ln>
            <a:noFill/>
          </a:ln>
        </p:spPr>
        <p:txBody>
          <a:bodyPr anchorCtr="0" anchor="ctr" bIns="34250" lIns="34250" spcFirstLastPara="1" rIns="34250" wrap="square" tIns="34250">
            <a:sp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3">
  <p:cSld name="TITLE_AND_BODY_13">
    <p:spTree>
      <p:nvGrpSpPr>
        <p:cNvPr id="272" name="Shape 272"/>
        <p:cNvGrpSpPr/>
        <p:nvPr/>
      </p:nvGrpSpPr>
      <p:grpSpPr>
        <a:xfrm>
          <a:off x="0" y="0"/>
          <a:ext cx="0" cy="0"/>
          <a:chOff x="0" y="0"/>
          <a:chExt cx="0" cy="0"/>
        </a:xfrm>
      </p:grpSpPr>
      <p:sp>
        <p:nvSpPr>
          <p:cNvPr id="273" name="Google Shape;273;p15"/>
          <p:cNvSpPr txBox="1"/>
          <p:nvPr>
            <p:ph type="title"/>
          </p:nvPr>
        </p:nvSpPr>
        <p:spPr>
          <a:xfrm>
            <a:off x="311700" y="445025"/>
            <a:ext cx="8520600" cy="572700"/>
          </a:xfrm>
          <a:prstGeom prst="rect">
            <a:avLst/>
          </a:prstGeom>
          <a:noFill/>
          <a:ln>
            <a:noFill/>
          </a:ln>
        </p:spPr>
        <p:txBody>
          <a:bodyPr anchorCtr="0" anchor="ctr" bIns="34250" lIns="34250" spcFirstLastPara="1" rIns="34250" wrap="square" tIns="34250">
            <a:normAutofit/>
          </a:bodyPr>
          <a:lstStyle>
            <a:lvl1pPr lvl="0" rtl="0" algn="l">
              <a:lnSpc>
                <a:spcPct val="100000"/>
              </a:lnSpc>
              <a:spcBef>
                <a:spcPts val="0"/>
              </a:spcBef>
              <a:spcAft>
                <a:spcPts val="0"/>
              </a:spcAft>
              <a:buSzPts val="2300"/>
              <a:buNone/>
              <a:defRPr/>
            </a:lvl1pPr>
            <a:lvl2pPr lvl="1" rtl="0" algn="l">
              <a:lnSpc>
                <a:spcPct val="100000"/>
              </a:lnSpc>
              <a:spcBef>
                <a:spcPts val="0"/>
              </a:spcBef>
              <a:spcAft>
                <a:spcPts val="0"/>
              </a:spcAft>
              <a:buSzPts val="2300"/>
              <a:buNone/>
              <a:defRPr/>
            </a:lvl2pPr>
            <a:lvl3pPr lvl="2" rtl="0" algn="l">
              <a:lnSpc>
                <a:spcPct val="100000"/>
              </a:lnSpc>
              <a:spcBef>
                <a:spcPts val="0"/>
              </a:spcBef>
              <a:spcAft>
                <a:spcPts val="0"/>
              </a:spcAft>
              <a:buSzPts val="2300"/>
              <a:buNone/>
              <a:defRPr/>
            </a:lvl3pPr>
            <a:lvl4pPr lvl="3" rtl="0" algn="l">
              <a:lnSpc>
                <a:spcPct val="100000"/>
              </a:lnSpc>
              <a:spcBef>
                <a:spcPts val="0"/>
              </a:spcBef>
              <a:spcAft>
                <a:spcPts val="0"/>
              </a:spcAft>
              <a:buSzPts val="2300"/>
              <a:buNone/>
              <a:defRPr/>
            </a:lvl4pPr>
            <a:lvl5pPr lvl="4" rtl="0" algn="l">
              <a:lnSpc>
                <a:spcPct val="100000"/>
              </a:lnSpc>
              <a:spcBef>
                <a:spcPts val="0"/>
              </a:spcBef>
              <a:spcAft>
                <a:spcPts val="0"/>
              </a:spcAft>
              <a:buSzPts val="2300"/>
              <a:buNone/>
              <a:defRPr/>
            </a:lvl5pPr>
            <a:lvl6pPr lvl="5" rtl="0" algn="l">
              <a:lnSpc>
                <a:spcPct val="100000"/>
              </a:lnSpc>
              <a:spcBef>
                <a:spcPts val="0"/>
              </a:spcBef>
              <a:spcAft>
                <a:spcPts val="0"/>
              </a:spcAft>
              <a:buSzPts val="2300"/>
              <a:buNone/>
              <a:defRPr/>
            </a:lvl6pPr>
            <a:lvl7pPr lvl="6" rtl="0" algn="l">
              <a:lnSpc>
                <a:spcPct val="100000"/>
              </a:lnSpc>
              <a:spcBef>
                <a:spcPts val="0"/>
              </a:spcBef>
              <a:spcAft>
                <a:spcPts val="0"/>
              </a:spcAft>
              <a:buSzPts val="2300"/>
              <a:buNone/>
              <a:defRPr/>
            </a:lvl7pPr>
            <a:lvl8pPr lvl="7" rtl="0" algn="l">
              <a:lnSpc>
                <a:spcPct val="100000"/>
              </a:lnSpc>
              <a:spcBef>
                <a:spcPts val="0"/>
              </a:spcBef>
              <a:spcAft>
                <a:spcPts val="0"/>
              </a:spcAft>
              <a:buSzPts val="2300"/>
              <a:buNone/>
              <a:defRPr/>
            </a:lvl8pPr>
            <a:lvl9pPr lvl="8" rtl="0" algn="l">
              <a:lnSpc>
                <a:spcPct val="100000"/>
              </a:lnSpc>
              <a:spcBef>
                <a:spcPts val="0"/>
              </a:spcBef>
              <a:spcAft>
                <a:spcPts val="0"/>
              </a:spcAft>
              <a:buSzPts val="2300"/>
              <a:buNone/>
              <a:defRPr/>
            </a:lvl9pPr>
          </a:lstStyle>
          <a:p/>
        </p:txBody>
      </p:sp>
      <p:sp>
        <p:nvSpPr>
          <p:cNvPr id="274" name="Google Shape;274;p15"/>
          <p:cNvSpPr txBox="1"/>
          <p:nvPr>
            <p:ph idx="1" type="body"/>
          </p:nvPr>
        </p:nvSpPr>
        <p:spPr>
          <a:xfrm>
            <a:off x="311700" y="1152475"/>
            <a:ext cx="8520600" cy="3416400"/>
          </a:xfrm>
          <a:prstGeom prst="rect">
            <a:avLst/>
          </a:prstGeom>
          <a:noFill/>
          <a:ln>
            <a:noFill/>
          </a:ln>
        </p:spPr>
        <p:txBody>
          <a:bodyPr anchorCtr="0" anchor="ctr" bIns="34250" lIns="34250" spcFirstLastPara="1" rIns="34250" wrap="square" tIns="34250">
            <a:noAutofit/>
          </a:bodyPr>
          <a:lstStyle>
            <a:lvl1pPr indent="-317500" lvl="0" marL="457200" rtl="0" algn="l">
              <a:lnSpc>
                <a:spcPct val="100000"/>
              </a:lnSpc>
              <a:spcBef>
                <a:spcPts val="800"/>
              </a:spcBef>
              <a:spcAft>
                <a:spcPts val="0"/>
              </a:spcAft>
              <a:buSzPts val="1400"/>
              <a:buChar char="•"/>
              <a:defRPr/>
            </a:lvl1pPr>
            <a:lvl2pPr indent="-317500" lvl="1" marL="914400" rtl="0" algn="l">
              <a:lnSpc>
                <a:spcPct val="100000"/>
              </a:lnSpc>
              <a:spcBef>
                <a:spcPts val="800"/>
              </a:spcBef>
              <a:spcAft>
                <a:spcPts val="0"/>
              </a:spcAft>
              <a:buSzPts val="1400"/>
              <a:buChar char="•"/>
              <a:defRPr/>
            </a:lvl2pPr>
            <a:lvl3pPr indent="-317500" lvl="2" marL="1371600" rtl="0" algn="l">
              <a:lnSpc>
                <a:spcPct val="100000"/>
              </a:lnSpc>
              <a:spcBef>
                <a:spcPts val="800"/>
              </a:spcBef>
              <a:spcAft>
                <a:spcPts val="0"/>
              </a:spcAft>
              <a:buSzPts val="1400"/>
              <a:buChar char="•"/>
              <a:defRPr/>
            </a:lvl3pPr>
            <a:lvl4pPr indent="-317500" lvl="3" marL="1828800" rtl="0" algn="l">
              <a:lnSpc>
                <a:spcPct val="100000"/>
              </a:lnSpc>
              <a:spcBef>
                <a:spcPts val="800"/>
              </a:spcBef>
              <a:spcAft>
                <a:spcPts val="0"/>
              </a:spcAft>
              <a:buSzPts val="1400"/>
              <a:buChar char="•"/>
              <a:defRPr/>
            </a:lvl4pPr>
            <a:lvl5pPr indent="-317500" lvl="4" marL="2286000" rtl="0" algn="l">
              <a:lnSpc>
                <a:spcPct val="100000"/>
              </a:lnSpc>
              <a:spcBef>
                <a:spcPts val="800"/>
              </a:spcBef>
              <a:spcAft>
                <a:spcPts val="0"/>
              </a:spcAft>
              <a:buSzPts val="1400"/>
              <a:buChar char="•"/>
              <a:defRPr/>
            </a:lvl5pPr>
            <a:lvl6pPr indent="-317500" lvl="5" marL="2743200" rtl="0" algn="l">
              <a:lnSpc>
                <a:spcPct val="100000"/>
              </a:lnSpc>
              <a:spcBef>
                <a:spcPts val="800"/>
              </a:spcBef>
              <a:spcAft>
                <a:spcPts val="0"/>
              </a:spcAft>
              <a:buSzPts val="1400"/>
              <a:buChar char="•"/>
              <a:defRPr/>
            </a:lvl6pPr>
            <a:lvl7pPr indent="-317500" lvl="6" marL="3200400" rtl="0" algn="l">
              <a:lnSpc>
                <a:spcPct val="100000"/>
              </a:lnSpc>
              <a:spcBef>
                <a:spcPts val="800"/>
              </a:spcBef>
              <a:spcAft>
                <a:spcPts val="0"/>
              </a:spcAft>
              <a:buSzPts val="1400"/>
              <a:buChar char="•"/>
              <a:defRPr/>
            </a:lvl7pPr>
            <a:lvl8pPr indent="-317500" lvl="7" marL="3657600" rtl="0" algn="l">
              <a:lnSpc>
                <a:spcPct val="100000"/>
              </a:lnSpc>
              <a:spcBef>
                <a:spcPts val="800"/>
              </a:spcBef>
              <a:spcAft>
                <a:spcPts val="0"/>
              </a:spcAft>
              <a:buSzPts val="1400"/>
              <a:buChar char="•"/>
              <a:defRPr/>
            </a:lvl8pPr>
            <a:lvl9pPr indent="-317500" lvl="8" marL="4114800" rtl="0" algn="l">
              <a:lnSpc>
                <a:spcPct val="100000"/>
              </a:lnSpc>
              <a:spcBef>
                <a:spcPts val="800"/>
              </a:spcBef>
              <a:spcAft>
                <a:spcPts val="0"/>
              </a:spcAft>
              <a:buSzPts val="1400"/>
              <a:buChar char="•"/>
              <a:defRPr/>
            </a:lvl9pPr>
          </a:lstStyle>
          <a:p/>
        </p:txBody>
      </p:sp>
      <p:sp>
        <p:nvSpPr>
          <p:cNvPr id="275" name="Google Shape;275;p15"/>
          <p:cNvSpPr txBox="1"/>
          <p:nvPr>
            <p:ph idx="12" type="sldNum"/>
          </p:nvPr>
        </p:nvSpPr>
        <p:spPr>
          <a:xfrm>
            <a:off x="8472458" y="4663216"/>
            <a:ext cx="548700" cy="192300"/>
          </a:xfrm>
          <a:prstGeom prst="rect">
            <a:avLst/>
          </a:prstGeom>
          <a:noFill/>
          <a:ln>
            <a:noFill/>
          </a:ln>
        </p:spPr>
        <p:txBody>
          <a:bodyPr anchorCtr="0" anchor="ctr" bIns="34250" lIns="34250" spcFirstLastPara="1" rIns="34250" wrap="square" tIns="34250">
            <a:sp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50" name="Shape 50"/>
        <p:cNvGrpSpPr/>
        <p:nvPr/>
      </p:nvGrpSpPr>
      <p:grpSpPr>
        <a:xfrm>
          <a:off x="0" y="0"/>
          <a:ext cx="0" cy="0"/>
          <a:chOff x="0" y="0"/>
          <a:chExt cx="0" cy="0"/>
        </a:xfrm>
      </p:grpSpPr>
      <p:grpSp>
        <p:nvGrpSpPr>
          <p:cNvPr id="51" name="Google Shape;51;p3"/>
          <p:cNvGrpSpPr/>
          <p:nvPr/>
        </p:nvGrpSpPr>
        <p:grpSpPr>
          <a:xfrm>
            <a:off x="146769" y="3406"/>
            <a:ext cx="1233215" cy="1384535"/>
            <a:chOff x="146769" y="3406"/>
            <a:chExt cx="1233215" cy="1384535"/>
          </a:xfrm>
        </p:grpSpPr>
        <p:grpSp>
          <p:nvGrpSpPr>
            <p:cNvPr id="52" name="Google Shape;52;p3"/>
            <p:cNvGrpSpPr/>
            <p:nvPr/>
          </p:nvGrpSpPr>
          <p:grpSpPr>
            <a:xfrm>
              <a:off x="1063183" y="3406"/>
              <a:ext cx="316800" cy="688513"/>
              <a:chOff x="1063183" y="3406"/>
              <a:chExt cx="316800" cy="688513"/>
            </a:xfrm>
          </p:grpSpPr>
          <p:sp>
            <p:nvSpPr>
              <p:cNvPr id="53" name="Google Shape;53;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3"/>
            <p:cNvGrpSpPr/>
            <p:nvPr/>
          </p:nvGrpSpPr>
          <p:grpSpPr>
            <a:xfrm>
              <a:off x="604976" y="3406"/>
              <a:ext cx="316800" cy="1036524"/>
              <a:chOff x="604976" y="3406"/>
              <a:chExt cx="316800" cy="1036524"/>
            </a:xfrm>
          </p:grpSpPr>
          <p:sp>
            <p:nvSpPr>
              <p:cNvPr id="56" name="Google Shape;56;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146769" y="3406"/>
              <a:ext cx="316800" cy="1384535"/>
              <a:chOff x="146769" y="3406"/>
              <a:chExt cx="316800" cy="1384535"/>
            </a:xfrm>
          </p:grpSpPr>
          <p:sp>
            <p:nvSpPr>
              <p:cNvPr id="60" name="Google Shape;60;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 name="Google Shape;64;p3"/>
          <p:cNvGrpSpPr/>
          <p:nvPr/>
        </p:nvGrpSpPr>
        <p:grpSpPr>
          <a:xfrm>
            <a:off x="6775084" y="2904008"/>
            <a:ext cx="2186148" cy="2239500"/>
            <a:chOff x="6775084" y="2904008"/>
            <a:chExt cx="2186148" cy="2239500"/>
          </a:xfrm>
        </p:grpSpPr>
        <p:grpSp>
          <p:nvGrpSpPr>
            <p:cNvPr id="65" name="Google Shape;65;p3"/>
            <p:cNvGrpSpPr/>
            <p:nvPr/>
          </p:nvGrpSpPr>
          <p:grpSpPr>
            <a:xfrm>
              <a:off x="6775084" y="4253708"/>
              <a:ext cx="409500" cy="889800"/>
              <a:chOff x="6775084" y="4253708"/>
              <a:chExt cx="409500" cy="889800"/>
            </a:xfrm>
          </p:grpSpPr>
          <p:sp>
            <p:nvSpPr>
              <p:cNvPr id="66" name="Google Shape;66;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3"/>
            <p:cNvGrpSpPr/>
            <p:nvPr/>
          </p:nvGrpSpPr>
          <p:grpSpPr>
            <a:xfrm>
              <a:off x="7367299" y="3804008"/>
              <a:ext cx="409500" cy="1339500"/>
              <a:chOff x="7367299" y="3804008"/>
              <a:chExt cx="409500" cy="1339500"/>
            </a:xfrm>
          </p:grpSpPr>
          <p:sp>
            <p:nvSpPr>
              <p:cNvPr id="69" name="Google Shape;69;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3"/>
            <p:cNvGrpSpPr/>
            <p:nvPr/>
          </p:nvGrpSpPr>
          <p:grpSpPr>
            <a:xfrm>
              <a:off x="7959516" y="3354008"/>
              <a:ext cx="409500" cy="1789500"/>
              <a:chOff x="7959516" y="3354008"/>
              <a:chExt cx="409500" cy="1789500"/>
            </a:xfrm>
          </p:grpSpPr>
          <p:sp>
            <p:nvSpPr>
              <p:cNvPr id="73" name="Google Shape;73;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a:off x="8551731" y="2904008"/>
              <a:ext cx="409500" cy="2239500"/>
              <a:chOff x="8551731" y="2904008"/>
              <a:chExt cx="409500" cy="2239500"/>
            </a:xfrm>
          </p:grpSpPr>
          <p:sp>
            <p:nvSpPr>
              <p:cNvPr id="78" name="Google Shape;78;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 name="Google Shape;83;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4" name="Google Shape;84;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4"/>
          <p:cNvSpPr txBox="1"/>
          <p:nvPr>
            <p:ph type="title"/>
          </p:nvPr>
        </p:nvSpPr>
        <p:spPr>
          <a:xfrm>
            <a:off x="110550" y="101325"/>
            <a:ext cx="8223600" cy="596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 name="Google Shape;87;p4"/>
          <p:cNvSpPr txBox="1"/>
          <p:nvPr>
            <p:ph idx="1" type="body"/>
          </p:nvPr>
        </p:nvSpPr>
        <p:spPr>
          <a:xfrm>
            <a:off x="221050" y="780425"/>
            <a:ext cx="8113200" cy="375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8" name="Google Shape;88;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5"/>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 name="Google Shape;91;p5"/>
          <p:cNvSpPr txBox="1"/>
          <p:nvPr>
            <p:ph idx="1" type="body"/>
          </p:nvPr>
        </p:nvSpPr>
        <p:spPr>
          <a:xfrm>
            <a:off x="267850" y="808050"/>
            <a:ext cx="3430500" cy="3723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2" name="Google Shape;92;p5"/>
          <p:cNvSpPr txBox="1"/>
          <p:nvPr>
            <p:ph idx="2" type="body"/>
          </p:nvPr>
        </p:nvSpPr>
        <p:spPr>
          <a:xfrm>
            <a:off x="4903650" y="808050"/>
            <a:ext cx="3430500" cy="3723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3" name="Google Shape;93;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txBox="1"/>
          <p:nvPr>
            <p:ph type="title"/>
          </p:nvPr>
        </p:nvSpPr>
        <p:spPr>
          <a:xfrm>
            <a:off x="88275" y="101300"/>
            <a:ext cx="8834700" cy="624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grpSp>
        <p:nvGrpSpPr>
          <p:cNvPr id="98" name="Google Shape;98;p7"/>
          <p:cNvGrpSpPr/>
          <p:nvPr/>
        </p:nvGrpSpPr>
        <p:grpSpPr>
          <a:xfrm>
            <a:off x="625966" y="299376"/>
            <a:ext cx="999312" cy="999312"/>
            <a:chOff x="348199" y="179450"/>
            <a:chExt cx="1116300" cy="1116300"/>
          </a:xfrm>
        </p:grpSpPr>
        <p:sp>
          <p:nvSpPr>
            <p:cNvPr id="99" name="Google Shape;99;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 name="Google Shape;102;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3" name="Google Shape;103;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04" name="Shape 104"/>
        <p:cNvGrpSpPr/>
        <p:nvPr/>
      </p:nvGrpSpPr>
      <p:grpSpPr>
        <a:xfrm>
          <a:off x="0" y="0"/>
          <a:ext cx="0" cy="0"/>
          <a:chOff x="0" y="0"/>
          <a:chExt cx="0" cy="0"/>
        </a:xfrm>
      </p:grpSpPr>
      <p:grpSp>
        <p:nvGrpSpPr>
          <p:cNvPr id="105" name="Google Shape;105;p8"/>
          <p:cNvGrpSpPr/>
          <p:nvPr/>
        </p:nvGrpSpPr>
        <p:grpSpPr>
          <a:xfrm>
            <a:off x="6866714" y="1306"/>
            <a:ext cx="2267451" cy="2601690"/>
            <a:chOff x="6790514" y="1306"/>
            <a:chExt cx="2267451" cy="2601690"/>
          </a:xfrm>
        </p:grpSpPr>
        <p:grpSp>
          <p:nvGrpSpPr>
            <p:cNvPr id="106" name="Google Shape;106;p8"/>
            <p:cNvGrpSpPr/>
            <p:nvPr/>
          </p:nvGrpSpPr>
          <p:grpSpPr>
            <a:xfrm>
              <a:off x="7067465" y="1306"/>
              <a:ext cx="1990500" cy="1990200"/>
              <a:chOff x="7067465" y="1306"/>
              <a:chExt cx="1990500" cy="1990200"/>
            </a:xfrm>
          </p:grpSpPr>
          <p:sp>
            <p:nvSpPr>
              <p:cNvPr id="107" name="Google Shape;107;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8"/>
            <p:cNvGrpSpPr/>
            <p:nvPr/>
          </p:nvGrpSpPr>
          <p:grpSpPr>
            <a:xfrm>
              <a:off x="8207126" y="1807996"/>
              <a:ext cx="795000" cy="795000"/>
              <a:chOff x="8207126" y="1807996"/>
              <a:chExt cx="795000" cy="795000"/>
            </a:xfrm>
          </p:grpSpPr>
          <p:sp>
            <p:nvSpPr>
              <p:cNvPr id="111" name="Google Shape;111;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8"/>
            <p:cNvGrpSpPr/>
            <p:nvPr/>
          </p:nvGrpSpPr>
          <p:grpSpPr>
            <a:xfrm>
              <a:off x="6790514" y="118857"/>
              <a:ext cx="548700" cy="548700"/>
              <a:chOff x="6790514" y="118857"/>
              <a:chExt cx="548700" cy="548700"/>
            </a:xfrm>
          </p:grpSpPr>
          <p:sp>
            <p:nvSpPr>
              <p:cNvPr id="115" name="Google Shape;115;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 name="Google Shape;117;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8" name="Google Shape;118;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grpSp>
        <p:nvGrpSpPr>
          <p:cNvPr id="120" name="Google Shape;120;p9"/>
          <p:cNvGrpSpPr/>
          <p:nvPr/>
        </p:nvGrpSpPr>
        <p:grpSpPr>
          <a:xfrm>
            <a:off x="625966" y="299376"/>
            <a:ext cx="999312" cy="999312"/>
            <a:chOff x="348199" y="179450"/>
            <a:chExt cx="1116300" cy="1116300"/>
          </a:xfrm>
        </p:grpSpPr>
        <p:sp>
          <p:nvSpPr>
            <p:cNvPr id="121" name="Google Shape;121;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5" name="Google Shape;125;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6" name="Google Shape;126;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grpSp>
        <p:nvGrpSpPr>
          <p:cNvPr id="128" name="Google Shape;128;p10"/>
          <p:cNvGrpSpPr/>
          <p:nvPr/>
        </p:nvGrpSpPr>
        <p:grpSpPr>
          <a:xfrm>
            <a:off x="713373" y="3847119"/>
            <a:ext cx="825392" cy="825392"/>
            <a:chOff x="348199" y="179450"/>
            <a:chExt cx="1116300" cy="1116300"/>
          </a:xfrm>
        </p:grpSpPr>
        <p:sp>
          <p:nvSpPr>
            <p:cNvPr id="129" name="Google Shape;129;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32" name="Google Shape;132;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4500" y="1135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215000" y="779550"/>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
        <p:nvSpPr>
          <p:cNvPr id="9" name="Google Shape;9;p1"/>
          <p:cNvSpPr txBox="1"/>
          <p:nvPr/>
        </p:nvSpPr>
        <p:spPr>
          <a:xfrm>
            <a:off x="1570800" y="4835700"/>
            <a:ext cx="571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424242"/>
                </a:solidFill>
                <a:latin typeface="Nunito"/>
                <a:ea typeface="Nunito"/>
                <a:cs typeface="Nunito"/>
                <a:sym typeface="Nunito"/>
              </a:rPr>
              <a:t>Disinformation/Malign Influence Training, SJ Terp &amp; P Breuer, Threet Consulting | 2021</a:t>
            </a:r>
            <a:endParaRPr sz="600">
              <a:solidFill>
                <a:srgbClr val="42424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dai-global-digital.com/cyber-harm.html" TargetMode="External"/><Relationship Id="rId4" Type="http://schemas.openxmlformats.org/officeDocument/2006/relationships/hyperlink" Target="https://www.washingtonpost.com/politics/2020/02/21/how-misinformation-whatsapp-led-deathly-mob-lynching-india/" TargetMode="External"/><Relationship Id="rId5" Type="http://schemas.openxmlformats.org/officeDocument/2006/relationships/hyperlink" Target="https://www.theguardian.com/commentisfree/2017/apr/17/brexit-voter-manipulation-eu-referendum-social-medi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6"/>
          <p:cNvSpPr txBox="1"/>
          <p:nvPr>
            <p:ph type="ctrTitle"/>
          </p:nvPr>
        </p:nvSpPr>
        <p:spPr>
          <a:xfrm>
            <a:off x="824000" y="10244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Session 2.1: Cognitive Security Frameworks</a:t>
            </a:r>
            <a:endParaRPr/>
          </a:p>
        </p:txBody>
      </p:sp>
      <p:sp>
        <p:nvSpPr>
          <p:cNvPr id="281" name="Google Shape;281;p16"/>
          <p:cNvSpPr txBox="1"/>
          <p:nvPr>
            <p:ph idx="1" type="subTitle"/>
          </p:nvPr>
        </p:nvSpPr>
        <p:spPr>
          <a:xfrm>
            <a:off x="824000" y="388205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Disinformation/Malign Influence Training </a:t>
            </a:r>
            <a:endParaRPr/>
          </a:p>
          <a:p>
            <a:pPr indent="0" lvl="0" marL="0" rtl="0" algn="l">
              <a:spcBef>
                <a:spcPts val="0"/>
              </a:spcBef>
              <a:spcAft>
                <a:spcPts val="0"/>
              </a:spcAft>
              <a:buNone/>
            </a:pPr>
            <a:r>
              <a:rPr lang="en-GB"/>
              <a:t>SJ Terp &amp; P Breuer, Threet Consulting |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6" name="Shape 336"/>
        <p:cNvGrpSpPr/>
        <p:nvPr/>
      </p:nvGrpSpPr>
      <p:grpSpPr>
        <a:xfrm>
          <a:off x="0" y="0"/>
          <a:ext cx="0" cy="0"/>
          <a:chOff x="0" y="0"/>
          <a:chExt cx="0" cy="0"/>
        </a:xfrm>
      </p:grpSpPr>
      <p:sp>
        <p:nvSpPr>
          <p:cNvPr id="337" name="Google Shape;337;p2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Layer-based models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6"/>
          <p:cNvSpPr txBox="1"/>
          <p:nvPr>
            <p:ph type="title"/>
          </p:nvPr>
        </p:nvSpPr>
        <p:spPr>
          <a:xfrm>
            <a:off x="311700" y="-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Disinformation pyramid</a:t>
            </a:r>
            <a:endParaRPr/>
          </a:p>
        </p:txBody>
      </p:sp>
      <p:pic>
        <p:nvPicPr>
          <p:cNvPr id="343" name="Google Shape;343;p26"/>
          <p:cNvPicPr preferRelativeResize="0"/>
          <p:nvPr/>
        </p:nvPicPr>
        <p:blipFill rotWithShape="1">
          <a:blip r:embed="rId3">
            <a:alphaModFix/>
          </a:blip>
          <a:srcRect b="0" l="0" r="0" t="0"/>
          <a:stretch/>
        </p:blipFill>
        <p:spPr>
          <a:xfrm>
            <a:off x="1549400" y="564000"/>
            <a:ext cx="6144700" cy="421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Pyramids of pain</a:t>
            </a:r>
            <a:endParaRPr/>
          </a:p>
        </p:txBody>
      </p:sp>
      <p:pic>
        <p:nvPicPr>
          <p:cNvPr id="349" name="Google Shape;349;p27"/>
          <p:cNvPicPr preferRelativeResize="0"/>
          <p:nvPr/>
        </p:nvPicPr>
        <p:blipFill rotWithShape="1">
          <a:blip r:embed="rId3">
            <a:alphaModFix/>
          </a:blip>
          <a:srcRect b="0" l="0" r="0" t="0"/>
          <a:stretch/>
        </p:blipFill>
        <p:spPr>
          <a:xfrm>
            <a:off x="0" y="1228675"/>
            <a:ext cx="4414199" cy="2482516"/>
          </a:xfrm>
          <a:prstGeom prst="rect">
            <a:avLst/>
          </a:prstGeom>
          <a:noFill/>
          <a:ln>
            <a:noFill/>
          </a:ln>
        </p:spPr>
      </p:pic>
      <p:pic>
        <p:nvPicPr>
          <p:cNvPr id="350" name="Google Shape;350;p27"/>
          <p:cNvPicPr preferRelativeResize="0"/>
          <p:nvPr/>
        </p:nvPicPr>
        <p:blipFill rotWithShape="1">
          <a:blip r:embed="rId4">
            <a:alphaModFix/>
          </a:blip>
          <a:srcRect b="0" l="0" r="0" t="0"/>
          <a:stretch/>
        </p:blipFill>
        <p:spPr>
          <a:xfrm>
            <a:off x="4638200" y="438750"/>
            <a:ext cx="4194101" cy="426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4" name="Shape 354"/>
        <p:cNvGrpSpPr/>
        <p:nvPr/>
      </p:nvGrpSpPr>
      <p:grpSpPr>
        <a:xfrm>
          <a:off x="0" y="0"/>
          <a:ext cx="0" cy="0"/>
          <a:chOff x="0" y="0"/>
          <a:chExt cx="0" cy="0"/>
        </a:xfrm>
      </p:grpSpPr>
      <p:sp>
        <p:nvSpPr>
          <p:cNvPr id="355" name="Google Shape;355;p2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Frameworks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9"/>
          <p:cNvSpPr txBox="1"/>
          <p:nvPr>
            <p:ph type="title"/>
          </p:nvPr>
        </p:nvSpPr>
        <p:spPr>
          <a:xfrm>
            <a:off x="88275" y="101300"/>
            <a:ext cx="2978700" cy="359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GB"/>
              <a:t>Influence framework:</a:t>
            </a:r>
            <a:endParaRPr/>
          </a:p>
          <a:p>
            <a:pPr indent="0" lvl="0" marL="0" rtl="0" algn="l">
              <a:lnSpc>
                <a:spcPct val="100000"/>
              </a:lnSpc>
              <a:spcBef>
                <a:spcPts val="0"/>
              </a:spcBef>
              <a:spcAft>
                <a:spcPts val="0"/>
              </a:spcAft>
              <a:buSzPts val="2800"/>
              <a:buNone/>
            </a:pPr>
            <a:r>
              <a:rPr lang="en-GB"/>
              <a:t>Means (what)</a:t>
            </a:r>
            <a:endParaRPr/>
          </a:p>
          <a:p>
            <a:pPr indent="0" lvl="0" marL="0" rtl="0" algn="l">
              <a:lnSpc>
                <a:spcPct val="100000"/>
              </a:lnSpc>
              <a:spcBef>
                <a:spcPts val="0"/>
              </a:spcBef>
              <a:spcAft>
                <a:spcPts val="0"/>
              </a:spcAft>
              <a:buSzPts val="2800"/>
              <a:buNone/>
            </a:pPr>
            <a:r>
              <a:rPr lang="en-GB"/>
              <a:t>Ways (how)</a:t>
            </a:r>
            <a:endParaRPr/>
          </a:p>
          <a:p>
            <a:pPr indent="0" lvl="0" marL="0" rtl="0" algn="l">
              <a:lnSpc>
                <a:spcPct val="100000"/>
              </a:lnSpc>
              <a:spcBef>
                <a:spcPts val="0"/>
              </a:spcBef>
              <a:spcAft>
                <a:spcPts val="0"/>
              </a:spcAft>
              <a:buSzPts val="2800"/>
              <a:buNone/>
            </a:pPr>
            <a:r>
              <a:rPr lang="en-GB"/>
              <a:t>Ends (why)</a:t>
            </a:r>
            <a:endParaRPr/>
          </a:p>
        </p:txBody>
      </p:sp>
      <p:pic>
        <p:nvPicPr>
          <p:cNvPr id="361" name="Google Shape;361;p29"/>
          <p:cNvPicPr preferRelativeResize="0"/>
          <p:nvPr/>
        </p:nvPicPr>
        <p:blipFill rotWithShape="1">
          <a:blip r:embed="rId3">
            <a:alphaModFix/>
          </a:blip>
          <a:srcRect b="0" l="0" r="0" t="0"/>
          <a:stretch/>
        </p:blipFill>
        <p:spPr>
          <a:xfrm>
            <a:off x="3668675" y="48825"/>
            <a:ext cx="5098845"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0"/>
          <p:cNvSpPr txBox="1"/>
          <p:nvPr>
            <p:ph type="title"/>
          </p:nvPr>
        </p:nvSpPr>
        <p:spPr>
          <a:xfrm>
            <a:off x="311700" y="739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ABC (Francois), </a:t>
            </a:r>
            <a:r>
              <a:rPr lang="en-GB"/>
              <a:t>ABCDE (Pamment)</a:t>
            </a:r>
            <a:endParaRPr/>
          </a:p>
        </p:txBody>
      </p:sp>
      <p:graphicFrame>
        <p:nvGraphicFramePr>
          <p:cNvPr id="367" name="Google Shape;367;p30"/>
          <p:cNvGraphicFramePr/>
          <p:nvPr/>
        </p:nvGraphicFramePr>
        <p:xfrm>
          <a:off x="3978100" y="760525"/>
          <a:ext cx="3000000" cy="3000000"/>
        </p:xfrm>
        <a:graphic>
          <a:graphicData uri="http://schemas.openxmlformats.org/drawingml/2006/table">
            <a:tbl>
              <a:tblPr>
                <a:noFill/>
                <a:tableStyleId>{BCF81C47-B40A-4963-A0A3-1A5D4D5679D0}</a:tableStyleId>
              </a:tblPr>
              <a:tblGrid>
                <a:gridCol w="839625"/>
                <a:gridCol w="4061625"/>
              </a:tblGrid>
              <a:tr h="725350">
                <a:tc>
                  <a:txBody>
                    <a:bodyPr/>
                    <a:lstStyle/>
                    <a:p>
                      <a:pPr indent="0" lvl="0" marL="0" marR="0" rtl="0" algn="l">
                        <a:lnSpc>
                          <a:spcPct val="100000"/>
                        </a:lnSpc>
                        <a:spcBef>
                          <a:spcPts val="0"/>
                        </a:spcBef>
                        <a:spcAft>
                          <a:spcPts val="0"/>
                        </a:spcAft>
                        <a:buClr>
                          <a:srgbClr val="000000"/>
                        </a:buClr>
                        <a:buSzPts val="1600"/>
                        <a:buFont typeface="Arial"/>
                        <a:buNone/>
                      </a:pPr>
                      <a:r>
                        <a:rPr lang="en-GB" sz="1200" u="none" cap="none" strike="noStrike"/>
                        <a:t>Actor</a:t>
                      </a:r>
                      <a:endParaRPr sz="12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i="1" lang="en-GB" sz="1200" u="none" cap="none" strike="noStrike"/>
                        <a:t>What kinds of actors are involved?</a:t>
                      </a:r>
                      <a:r>
                        <a:rPr lang="en-GB" sz="1200" u="none" cap="none" strike="noStrike"/>
                        <a:t> This question can help establish, for example, whether the case involves a foreign state actor</a:t>
                      </a:r>
                      <a:endParaRPr sz="1200" u="none" cap="none" strike="noStrike"/>
                    </a:p>
                  </a:txBody>
                  <a:tcPr marT="63500" marB="63500" marR="63500" marL="63500"/>
                </a:tc>
              </a:tr>
              <a:tr h="725350">
                <a:tc>
                  <a:txBody>
                    <a:bodyPr/>
                    <a:lstStyle/>
                    <a:p>
                      <a:pPr indent="0" lvl="0" marL="0" marR="0" rtl="0" algn="l">
                        <a:lnSpc>
                          <a:spcPct val="100000"/>
                        </a:lnSpc>
                        <a:spcBef>
                          <a:spcPts val="0"/>
                        </a:spcBef>
                        <a:spcAft>
                          <a:spcPts val="0"/>
                        </a:spcAft>
                        <a:buClr>
                          <a:srgbClr val="000000"/>
                        </a:buClr>
                        <a:buSzPts val="1600"/>
                        <a:buFont typeface="Arial"/>
                        <a:buNone/>
                      </a:pPr>
                      <a:r>
                        <a:rPr lang="en-GB" sz="1200" u="none" cap="none" strike="noStrike"/>
                        <a:t>Behavior</a:t>
                      </a:r>
                      <a:endParaRPr sz="12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i="1" lang="en-GB" sz="1200" u="none" cap="none" strike="noStrike"/>
                        <a:t>What activities are exhibited?</a:t>
                      </a:r>
                      <a:r>
                        <a:rPr lang="en-GB" sz="1200" u="none" cap="none" strike="noStrike"/>
                        <a:t> This inquiry can help establish, for instance, evidence of coordination and inauthenticity</a:t>
                      </a:r>
                      <a:endParaRPr sz="1200" u="none" cap="none" strike="noStrike"/>
                    </a:p>
                  </a:txBody>
                  <a:tcPr marT="63500" marB="63500" marR="63500" marL="63500"/>
                </a:tc>
              </a:tr>
              <a:tr h="990075">
                <a:tc>
                  <a:txBody>
                    <a:bodyPr/>
                    <a:lstStyle/>
                    <a:p>
                      <a:pPr indent="0" lvl="0" marL="0" marR="0" rtl="0" algn="l">
                        <a:lnSpc>
                          <a:spcPct val="100000"/>
                        </a:lnSpc>
                        <a:spcBef>
                          <a:spcPts val="0"/>
                        </a:spcBef>
                        <a:spcAft>
                          <a:spcPts val="0"/>
                        </a:spcAft>
                        <a:buClr>
                          <a:srgbClr val="000000"/>
                        </a:buClr>
                        <a:buSzPts val="1600"/>
                        <a:buFont typeface="Arial"/>
                        <a:buNone/>
                      </a:pPr>
                      <a:r>
                        <a:rPr lang="en-GB" sz="1200" u="none" cap="none" strike="noStrike"/>
                        <a:t>Content</a:t>
                      </a:r>
                      <a:endParaRPr sz="12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i="1" lang="en-GB" sz="1200" u="none" cap="none" strike="noStrike"/>
                        <a:t>What kinds of content are being created and distributed?</a:t>
                      </a:r>
                      <a:r>
                        <a:rPr lang="en-GB" sz="1200" u="none" cap="none" strike="noStrike"/>
                        <a:t> This line of questioning can help establish, for example, whether the information being deployed is deceptive. </a:t>
                      </a:r>
                      <a:endParaRPr sz="1200" u="none" cap="none" strike="noStrike"/>
                    </a:p>
                  </a:txBody>
                  <a:tcPr marT="63500" marB="63500" marR="63500" marL="63500"/>
                </a:tc>
              </a:tr>
              <a:tr h="725350">
                <a:tc>
                  <a:txBody>
                    <a:bodyPr/>
                    <a:lstStyle/>
                    <a:p>
                      <a:pPr indent="0" lvl="0" marL="0" marR="0" rtl="0" algn="l">
                        <a:lnSpc>
                          <a:spcPct val="100000"/>
                        </a:lnSpc>
                        <a:spcBef>
                          <a:spcPts val="0"/>
                        </a:spcBef>
                        <a:spcAft>
                          <a:spcPts val="0"/>
                        </a:spcAft>
                        <a:buClr>
                          <a:srgbClr val="000000"/>
                        </a:buClr>
                        <a:buSzPts val="1600"/>
                        <a:buFont typeface="Arial"/>
                        <a:buNone/>
                      </a:pPr>
                      <a:r>
                        <a:rPr lang="en-GB" sz="1200" u="none" cap="none" strike="noStrike"/>
                        <a:t>Degree</a:t>
                      </a:r>
                      <a:endParaRPr sz="12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i="1" lang="en-GB" sz="1200" u="none" cap="none" strike="noStrike"/>
                        <a:t>What is the overall impact of the case and whom does it affect? </a:t>
                      </a:r>
                      <a:r>
                        <a:rPr lang="en-GB" sz="1200" u="none" cap="none" strike="noStrike"/>
                        <a:t>This question can help establish the actual harms and severity of the case.</a:t>
                      </a:r>
                      <a:endParaRPr sz="1200" u="none" cap="none" strike="noStrike"/>
                    </a:p>
                  </a:txBody>
                  <a:tcPr marT="63500" marB="63500" marR="63500" marL="63500"/>
                </a:tc>
              </a:tr>
              <a:tr h="725350">
                <a:tc>
                  <a:txBody>
                    <a:bodyPr/>
                    <a:lstStyle/>
                    <a:p>
                      <a:pPr indent="0" lvl="0" marL="0" marR="0" rtl="0" algn="l">
                        <a:lnSpc>
                          <a:spcPct val="100000"/>
                        </a:lnSpc>
                        <a:spcBef>
                          <a:spcPts val="0"/>
                        </a:spcBef>
                        <a:spcAft>
                          <a:spcPts val="0"/>
                        </a:spcAft>
                        <a:buClr>
                          <a:srgbClr val="000000"/>
                        </a:buClr>
                        <a:buSzPts val="1600"/>
                        <a:buFont typeface="Arial"/>
                        <a:buNone/>
                      </a:pPr>
                      <a:r>
                        <a:rPr lang="en-GB" sz="1200" u="none" cap="none" strike="noStrike"/>
                        <a:t>Effect</a:t>
                      </a:r>
                      <a:endParaRPr sz="1200" u="none" cap="none" strike="noStrike"/>
                    </a:p>
                  </a:txBody>
                  <a:tcPr marT="63500" marB="63500" marR="63500" marL="63500"/>
                </a:tc>
                <a:tc>
                  <a:txBody>
                    <a:bodyPr/>
                    <a:lstStyle/>
                    <a:p>
                      <a:pPr indent="0" lvl="0" marL="0" marR="0" rtl="0" algn="l">
                        <a:lnSpc>
                          <a:spcPct val="100000"/>
                        </a:lnSpc>
                        <a:spcBef>
                          <a:spcPts val="0"/>
                        </a:spcBef>
                        <a:spcAft>
                          <a:spcPts val="0"/>
                        </a:spcAft>
                        <a:buClr>
                          <a:srgbClr val="000000"/>
                        </a:buClr>
                        <a:buSzPts val="1600"/>
                        <a:buFont typeface="Arial"/>
                        <a:buNone/>
                      </a:pPr>
                      <a:r>
                        <a:rPr i="1" lang="en-GB" sz="1200" u="none" cap="none" strike="noStrike"/>
                        <a:t>What is the overall impact of the case and whom does it affect? </a:t>
                      </a:r>
                      <a:r>
                        <a:rPr lang="en-GB" sz="1200" u="none" cap="none" strike="noStrike"/>
                        <a:t> This question can help establish the actual harms and severity of the case.</a:t>
                      </a:r>
                      <a:endParaRPr sz="1200" u="none" cap="none" strike="noStrike"/>
                    </a:p>
                  </a:txBody>
                  <a:tcPr marT="63500" marB="63500" marR="63500" marL="63500"/>
                </a:tc>
              </a:tr>
            </a:tbl>
          </a:graphicData>
        </a:graphic>
      </p:graphicFrame>
      <p:pic>
        <p:nvPicPr>
          <p:cNvPr id="368" name="Google Shape;368;p30"/>
          <p:cNvPicPr preferRelativeResize="0"/>
          <p:nvPr/>
        </p:nvPicPr>
        <p:blipFill rotWithShape="1">
          <a:blip r:embed="rId3">
            <a:alphaModFix/>
          </a:blip>
          <a:srcRect b="0" l="0" r="0" t="0"/>
          <a:stretch/>
        </p:blipFill>
        <p:spPr>
          <a:xfrm>
            <a:off x="107475" y="928250"/>
            <a:ext cx="3329826"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1"/>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AMITT </a:t>
            </a:r>
            <a:r>
              <a:rPr lang="en-GB"/>
              <a:t>STIX</a:t>
            </a:r>
            <a:endParaRPr/>
          </a:p>
        </p:txBody>
      </p:sp>
      <p:pic>
        <p:nvPicPr>
          <p:cNvPr id="374" name="Google Shape;374;p31"/>
          <p:cNvPicPr preferRelativeResize="0"/>
          <p:nvPr/>
        </p:nvPicPr>
        <p:blipFill rotWithShape="1">
          <a:blip r:embed="rId3">
            <a:alphaModFix/>
          </a:blip>
          <a:srcRect b="0" l="0" r="0" t="0"/>
          <a:stretch/>
        </p:blipFill>
        <p:spPr>
          <a:xfrm>
            <a:off x="1628450" y="420300"/>
            <a:ext cx="5601700" cy="440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2"/>
          <p:cNvSpPr txBox="1"/>
          <p:nvPr>
            <p:ph type="title"/>
          </p:nvPr>
        </p:nvSpPr>
        <p:spPr>
          <a:xfrm>
            <a:off x="198800" y="0"/>
            <a:ext cx="8682900" cy="642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Behaviour:</a:t>
            </a:r>
            <a:endParaRPr/>
          </a:p>
          <a:p>
            <a:pPr indent="0" lvl="0" marL="0" rtl="0" algn="l">
              <a:lnSpc>
                <a:spcPct val="100000"/>
              </a:lnSpc>
              <a:spcBef>
                <a:spcPts val="0"/>
              </a:spcBef>
              <a:spcAft>
                <a:spcPts val="0"/>
              </a:spcAft>
              <a:buSzPct val="111111"/>
              <a:buNone/>
            </a:pPr>
            <a:r>
              <a:rPr lang="en-GB"/>
              <a:t>BEND (Carley)</a:t>
            </a:r>
            <a:endParaRPr/>
          </a:p>
        </p:txBody>
      </p:sp>
      <p:pic>
        <p:nvPicPr>
          <p:cNvPr id="380" name="Google Shape;380;p32"/>
          <p:cNvPicPr preferRelativeResize="0"/>
          <p:nvPr/>
        </p:nvPicPr>
        <p:blipFill rotWithShape="1">
          <a:blip r:embed="rId3">
            <a:alphaModFix/>
          </a:blip>
          <a:srcRect b="0" l="0" r="0" t="0"/>
          <a:stretch/>
        </p:blipFill>
        <p:spPr>
          <a:xfrm>
            <a:off x="3747375" y="121200"/>
            <a:ext cx="5162751" cy="472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3"/>
          <p:cNvSpPr txBox="1"/>
          <p:nvPr>
            <p:ph type="title"/>
          </p:nvPr>
        </p:nvSpPr>
        <p:spPr>
          <a:xfrm>
            <a:off x="311700" y="-139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Behaviour: </a:t>
            </a:r>
            <a:r>
              <a:rPr lang="en-GB"/>
              <a:t>AMITT Red</a:t>
            </a:r>
            <a:endParaRPr/>
          </a:p>
        </p:txBody>
      </p:sp>
      <p:pic>
        <p:nvPicPr>
          <p:cNvPr id="386" name="Google Shape;386;p33"/>
          <p:cNvPicPr preferRelativeResize="0"/>
          <p:nvPr/>
        </p:nvPicPr>
        <p:blipFill rotWithShape="1">
          <a:blip r:embed="rId3">
            <a:alphaModFix/>
          </a:blip>
          <a:srcRect b="0" l="0" r="0" t="0"/>
          <a:stretch/>
        </p:blipFill>
        <p:spPr>
          <a:xfrm>
            <a:off x="847050" y="482550"/>
            <a:ext cx="7191151" cy="4413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4"/>
          <p:cNvSpPr txBox="1"/>
          <p:nvPr>
            <p:ph type="ctrTitle"/>
          </p:nvPr>
        </p:nvSpPr>
        <p:spPr>
          <a:xfrm>
            <a:off x="824000" y="10244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Session 2.2: Risk Management</a:t>
            </a:r>
            <a:endParaRPr/>
          </a:p>
        </p:txBody>
      </p:sp>
      <p:sp>
        <p:nvSpPr>
          <p:cNvPr id="392" name="Google Shape;392;p34"/>
          <p:cNvSpPr txBox="1"/>
          <p:nvPr>
            <p:ph idx="1" type="subTitle"/>
          </p:nvPr>
        </p:nvSpPr>
        <p:spPr>
          <a:xfrm>
            <a:off x="824000" y="388205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Disinformation/Malign Influence Training </a:t>
            </a:r>
            <a:endParaRPr/>
          </a:p>
          <a:p>
            <a:pPr indent="0" lvl="0" marL="0" rtl="0" algn="l">
              <a:spcBef>
                <a:spcPts val="0"/>
              </a:spcBef>
              <a:spcAft>
                <a:spcPts val="0"/>
              </a:spcAft>
              <a:buNone/>
            </a:pPr>
            <a:r>
              <a:rPr lang="en-GB"/>
              <a:t>SJ Terp &amp; P Breuer, Threet Consulting | 2021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7"/>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Cognitive </a:t>
            </a:r>
            <a:r>
              <a:rPr lang="en-GB"/>
              <a:t>security</a:t>
            </a:r>
            <a:r>
              <a:rPr lang="en-GB"/>
              <a:t> models and frameworks</a:t>
            </a:r>
            <a:endParaRPr/>
          </a:p>
        </p:txBody>
      </p:sp>
      <p:sp>
        <p:nvSpPr>
          <p:cNvPr id="287" name="Google Shape;287;p17"/>
          <p:cNvSpPr txBox="1"/>
          <p:nvPr>
            <p:ph idx="1" type="body"/>
          </p:nvPr>
        </p:nvSpPr>
        <p:spPr>
          <a:xfrm>
            <a:off x="267850" y="808050"/>
            <a:ext cx="3430500" cy="372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sz="1000">
                <a:solidFill>
                  <a:srgbClr val="000000"/>
                </a:solidFill>
                <a:latin typeface="Avenir"/>
                <a:ea typeface="Avenir"/>
                <a:cs typeface="Avenir"/>
                <a:sym typeface="Avenir"/>
              </a:rPr>
              <a:t>Models </a:t>
            </a:r>
            <a:endParaRPr b="1" sz="10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Layer-based models</a:t>
            </a:r>
            <a:endParaRPr sz="10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Group-based models</a:t>
            </a:r>
            <a:endParaRPr sz="12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(Network-flow models)</a:t>
            </a:r>
            <a:endParaRPr sz="10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b="1" sz="10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b="1" sz="10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a:p>
        </p:txBody>
      </p:sp>
      <p:sp>
        <p:nvSpPr>
          <p:cNvPr id="288" name="Google Shape;288;p17"/>
          <p:cNvSpPr txBox="1"/>
          <p:nvPr>
            <p:ph idx="2" type="body"/>
          </p:nvPr>
        </p:nvSpPr>
        <p:spPr>
          <a:xfrm>
            <a:off x="4903650" y="808050"/>
            <a:ext cx="3430500" cy="372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sz="1000">
                <a:solidFill>
                  <a:srgbClr val="000000"/>
                </a:solidFill>
                <a:latin typeface="Avenir"/>
                <a:ea typeface="Avenir"/>
                <a:cs typeface="Avenir"/>
                <a:sym typeface="Avenir"/>
              </a:rPr>
              <a:t>Frameworks for understanding cognitive security</a:t>
            </a:r>
            <a:endParaRPr sz="10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Object-based models</a:t>
            </a:r>
            <a:endParaRPr sz="12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Behaviour-based models</a:t>
            </a:r>
            <a:endParaRPr sz="10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sz="10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sz="1000">
              <a:solidFill>
                <a:srgbClr val="000000"/>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5"/>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Cognitive security risk management</a:t>
            </a:r>
            <a:endParaRPr/>
          </a:p>
        </p:txBody>
      </p:sp>
      <p:sp>
        <p:nvSpPr>
          <p:cNvPr id="398" name="Google Shape;398;p35"/>
          <p:cNvSpPr txBox="1"/>
          <p:nvPr>
            <p:ph idx="1" type="body"/>
          </p:nvPr>
        </p:nvSpPr>
        <p:spPr>
          <a:xfrm>
            <a:off x="267850" y="808050"/>
            <a:ext cx="3430500" cy="372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sz="1600">
                <a:solidFill>
                  <a:srgbClr val="000000"/>
                </a:solidFill>
                <a:latin typeface="Avenir"/>
                <a:ea typeface="Avenir"/>
                <a:cs typeface="Avenir"/>
                <a:sym typeface="Avenir"/>
              </a:rPr>
              <a:t>Cognitive security as risk management</a:t>
            </a:r>
            <a:endParaRPr sz="1600">
              <a:solidFill>
                <a:srgbClr val="000000"/>
              </a:solidFill>
              <a:latin typeface="Avenir"/>
              <a:ea typeface="Avenir"/>
              <a:cs typeface="Avenir"/>
              <a:sym typeface="Avenir"/>
            </a:endParaRPr>
          </a:p>
          <a:p>
            <a:pPr indent="-330200" lvl="0" marL="457200" rtl="0" algn="l">
              <a:lnSpc>
                <a:spcPct val="100000"/>
              </a:lnSpc>
              <a:spcBef>
                <a:spcPts val="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Risks created by misinformation and influence operations</a:t>
            </a:r>
            <a:endParaRPr sz="1600">
              <a:solidFill>
                <a:srgbClr val="000000"/>
              </a:solidFill>
              <a:latin typeface="Avenir"/>
              <a:ea typeface="Avenir"/>
              <a:cs typeface="Avenir"/>
              <a:sym typeface="Avenir"/>
            </a:endParaRPr>
          </a:p>
          <a:p>
            <a:pPr indent="-330200" lvl="0" marL="457200" rtl="0" algn="l">
              <a:lnSpc>
                <a:spcPct val="100000"/>
              </a:lnSpc>
              <a:spcBef>
                <a:spcPts val="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Frameworks for assessing cognitive security risks</a:t>
            </a:r>
            <a:r>
              <a:rPr lang="en-GB" sz="1000">
                <a:solidFill>
                  <a:srgbClr val="000000"/>
                </a:solidFill>
                <a:latin typeface="Avenir"/>
                <a:ea typeface="Avenir"/>
                <a:cs typeface="Avenir"/>
                <a:sym typeface="Avenir"/>
              </a:rPr>
              <a:t> </a:t>
            </a:r>
            <a:endParaRPr sz="12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sz="10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a:p>
        </p:txBody>
      </p:sp>
      <p:sp>
        <p:nvSpPr>
          <p:cNvPr id="399" name="Google Shape;399;p35"/>
          <p:cNvSpPr txBox="1"/>
          <p:nvPr>
            <p:ph idx="2" type="body"/>
          </p:nvPr>
        </p:nvSpPr>
        <p:spPr>
          <a:xfrm>
            <a:off x="4903650" y="808050"/>
            <a:ext cx="3430500" cy="372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sz="1600">
                <a:solidFill>
                  <a:srgbClr val="000000"/>
                </a:solidFill>
                <a:latin typeface="Avenir"/>
                <a:ea typeface="Avenir"/>
                <a:cs typeface="Avenir"/>
                <a:sym typeface="Avenir"/>
              </a:rPr>
              <a:t>Monitoring and Evaluation</a:t>
            </a:r>
            <a:endParaRPr sz="1600">
              <a:solidFill>
                <a:srgbClr val="000000"/>
              </a:solidFill>
              <a:latin typeface="Avenir"/>
              <a:ea typeface="Avenir"/>
              <a:cs typeface="Avenir"/>
              <a:sym typeface="Avenir"/>
            </a:endParaRPr>
          </a:p>
          <a:p>
            <a:pPr indent="-330200" lvl="0" marL="457200" rtl="0" algn="l">
              <a:lnSpc>
                <a:spcPct val="100000"/>
              </a:lnSpc>
              <a:spcBef>
                <a:spcPts val="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Measuring disinformation risk, disinformation actions, and response actions, at tactical and organisational levels. </a:t>
            </a:r>
            <a:endParaRPr sz="1600">
              <a:solidFill>
                <a:srgbClr val="000000"/>
              </a:solidFill>
              <a:latin typeface="Avenir"/>
              <a:ea typeface="Avenir"/>
              <a:cs typeface="Avenir"/>
              <a:sym typeface="Avenir"/>
            </a:endParaRPr>
          </a:p>
          <a:p>
            <a:pPr indent="-330200" lvl="0" marL="457200" rtl="0" algn="l">
              <a:lnSpc>
                <a:spcPct val="100000"/>
              </a:lnSpc>
              <a:spcBef>
                <a:spcPts val="0"/>
              </a:spcBef>
              <a:spcAft>
                <a:spcPts val="0"/>
              </a:spcAft>
              <a:buClr>
                <a:srgbClr val="000000"/>
              </a:buClr>
              <a:buSzPts val="1600"/>
              <a:buFont typeface="Avenir"/>
              <a:buChar char="●"/>
            </a:pPr>
            <a:r>
              <a:rPr lang="en-GB" sz="1600">
                <a:solidFill>
                  <a:srgbClr val="000000"/>
                </a:solidFill>
                <a:latin typeface="Avenir"/>
                <a:ea typeface="Avenir"/>
                <a:cs typeface="Avenir"/>
                <a:sym typeface="Avenir"/>
              </a:rPr>
              <a:t>Applied cynicism: statistics and modelsa</a:t>
            </a:r>
            <a:endParaRPr sz="16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sz="16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sz="1600">
              <a:solidFill>
                <a:srgbClr val="000000"/>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3" name="Shape 403"/>
        <p:cNvGrpSpPr/>
        <p:nvPr/>
      </p:nvGrpSpPr>
      <p:grpSpPr>
        <a:xfrm>
          <a:off x="0" y="0"/>
          <a:ext cx="0" cy="0"/>
          <a:chOff x="0" y="0"/>
          <a:chExt cx="0" cy="0"/>
        </a:xfrm>
      </p:grpSpPr>
      <p:sp>
        <p:nvSpPr>
          <p:cNvPr id="404" name="Google Shape;404;p36"/>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Risk Management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7"/>
          <p:cNvSpPr txBox="1"/>
          <p:nvPr>
            <p:ph type="title"/>
          </p:nvPr>
        </p:nvSpPr>
        <p:spPr>
          <a:xfrm>
            <a:off x="311700" y="1189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Disinformation as a </a:t>
            </a:r>
            <a:r>
              <a:rPr b="1" lang="en-GB"/>
              <a:t>risk management</a:t>
            </a:r>
            <a:r>
              <a:rPr lang="en-GB"/>
              <a:t> problem</a:t>
            </a:r>
            <a:endParaRPr/>
          </a:p>
        </p:txBody>
      </p:sp>
      <p:sp>
        <p:nvSpPr>
          <p:cNvPr id="410" name="Google Shape;410;p37"/>
          <p:cNvSpPr txBox="1"/>
          <p:nvPr>
            <p:ph idx="1" type="body"/>
          </p:nvPr>
        </p:nvSpPr>
        <p:spPr>
          <a:xfrm>
            <a:off x="311700" y="1152475"/>
            <a:ext cx="3756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600"/>
              <a:t>Manage the risks, not the artifacts</a:t>
            </a:r>
            <a:endParaRPr sz="1600"/>
          </a:p>
          <a:p>
            <a:pPr indent="-361950" lvl="0" marL="457200" rtl="0" algn="l">
              <a:lnSpc>
                <a:spcPct val="115000"/>
              </a:lnSpc>
              <a:spcBef>
                <a:spcPts val="1200"/>
              </a:spcBef>
              <a:spcAft>
                <a:spcPts val="0"/>
              </a:spcAft>
              <a:buSzPts val="2100"/>
              <a:buChar char="●"/>
            </a:pPr>
            <a:r>
              <a:rPr lang="en-GB" sz="1600"/>
              <a:t>Attack surfaces, vulnerabilities, potential losses / outcomes</a:t>
            </a:r>
            <a:endParaRPr sz="1600"/>
          </a:p>
          <a:p>
            <a:pPr indent="-361950" lvl="0" marL="457200" rtl="0" algn="l">
              <a:lnSpc>
                <a:spcPct val="115000"/>
              </a:lnSpc>
              <a:spcBef>
                <a:spcPts val="0"/>
              </a:spcBef>
              <a:spcAft>
                <a:spcPts val="0"/>
              </a:spcAft>
              <a:buSzPts val="2100"/>
              <a:buChar char="●"/>
            </a:pPr>
            <a:r>
              <a:rPr lang="en-GB" sz="1600"/>
              <a:t>Risk assessment, reduction, remediation</a:t>
            </a:r>
            <a:endParaRPr sz="1600"/>
          </a:p>
          <a:p>
            <a:pPr indent="-361950" lvl="0" marL="457200" rtl="0" algn="l">
              <a:lnSpc>
                <a:spcPct val="115000"/>
              </a:lnSpc>
              <a:spcBef>
                <a:spcPts val="0"/>
              </a:spcBef>
              <a:spcAft>
                <a:spcPts val="0"/>
              </a:spcAft>
              <a:buSzPts val="2100"/>
              <a:buChar char="●"/>
            </a:pPr>
            <a:r>
              <a:rPr lang="en-GB" sz="1600"/>
              <a:t>Risks: How bad? How big? Who to?</a:t>
            </a:r>
            <a:endParaRPr sz="1600"/>
          </a:p>
          <a:p>
            <a:pPr indent="0" lvl="0" marL="0" rtl="0" algn="l">
              <a:lnSpc>
                <a:spcPct val="115000"/>
              </a:lnSpc>
              <a:spcBef>
                <a:spcPts val="1200"/>
              </a:spcBef>
              <a:spcAft>
                <a:spcPts val="1200"/>
              </a:spcAft>
              <a:buSzPts val="1800"/>
              <a:buNone/>
            </a:pPr>
            <a:r>
              <a:t/>
            </a:r>
            <a:endParaRPr sz="1600"/>
          </a:p>
        </p:txBody>
      </p:sp>
      <p:sp>
        <p:nvSpPr>
          <p:cNvPr id="411" name="Google Shape;411;p37"/>
          <p:cNvSpPr txBox="1"/>
          <p:nvPr>
            <p:ph idx="1" type="body"/>
          </p:nvPr>
        </p:nvSpPr>
        <p:spPr>
          <a:xfrm>
            <a:off x="4773825" y="1152475"/>
            <a:ext cx="3756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600"/>
              <a:t>Mis/disinformation is everywhere:</a:t>
            </a:r>
            <a:endParaRPr sz="1600"/>
          </a:p>
          <a:p>
            <a:pPr indent="-361950" lvl="0" marL="457200" rtl="0" algn="l">
              <a:lnSpc>
                <a:spcPct val="115000"/>
              </a:lnSpc>
              <a:spcBef>
                <a:spcPts val="1200"/>
              </a:spcBef>
              <a:spcAft>
                <a:spcPts val="0"/>
              </a:spcAft>
              <a:buSzPts val="2100"/>
              <a:buChar char="●"/>
            </a:pPr>
            <a:r>
              <a:rPr lang="en-GB" sz="1600"/>
              <a:t>Where do you put your resources? </a:t>
            </a:r>
            <a:endParaRPr sz="1600"/>
          </a:p>
          <a:p>
            <a:pPr indent="-361950" lvl="0" marL="457200" rtl="0" algn="l">
              <a:lnSpc>
                <a:spcPct val="115000"/>
              </a:lnSpc>
              <a:spcBef>
                <a:spcPts val="0"/>
              </a:spcBef>
              <a:spcAft>
                <a:spcPts val="0"/>
              </a:spcAft>
              <a:buSzPts val="2100"/>
              <a:buChar char="●"/>
            </a:pPr>
            <a:r>
              <a:rPr lang="en-GB" sz="1600"/>
              <a:t>Detection, mitigation, response</a:t>
            </a:r>
            <a:endParaRPr sz="1600"/>
          </a:p>
          <a:p>
            <a:pPr indent="-361950" lvl="0" marL="457200" rtl="0" algn="l">
              <a:lnSpc>
                <a:spcPct val="115000"/>
              </a:lnSpc>
              <a:spcBef>
                <a:spcPts val="0"/>
              </a:spcBef>
              <a:spcAft>
                <a:spcPts val="0"/>
              </a:spcAft>
              <a:buSzPts val="2100"/>
              <a:buChar char="●"/>
            </a:pPr>
            <a:r>
              <a:rPr lang="en-GB" sz="1600"/>
              <a:t>People, technologies, time, attention</a:t>
            </a:r>
            <a:endParaRPr sz="1600"/>
          </a:p>
          <a:p>
            <a:pPr indent="-361950" lvl="0" marL="457200" rtl="0" algn="l">
              <a:lnSpc>
                <a:spcPct val="115000"/>
              </a:lnSpc>
              <a:spcBef>
                <a:spcPts val="0"/>
              </a:spcBef>
              <a:spcAft>
                <a:spcPts val="0"/>
              </a:spcAft>
              <a:buSzPts val="2100"/>
              <a:buChar char="●"/>
            </a:pPr>
            <a:r>
              <a:rPr lang="en-GB" sz="1600"/>
              <a:t>Connections</a:t>
            </a:r>
            <a:endParaRPr sz="1600"/>
          </a:p>
          <a:p>
            <a:pPr indent="0" lvl="0" marL="0" rtl="0" algn="l">
              <a:lnSpc>
                <a:spcPct val="115000"/>
              </a:lnSpc>
              <a:spcBef>
                <a:spcPts val="1200"/>
              </a:spcBef>
              <a:spcAft>
                <a:spcPts val="0"/>
              </a:spcAft>
              <a:buSzPts val="1800"/>
              <a:buNone/>
            </a:pPr>
            <a:r>
              <a:t/>
            </a:r>
            <a:endParaRPr sz="1600"/>
          </a:p>
          <a:p>
            <a:pPr indent="0" lvl="0" marL="0" rtl="0" algn="l">
              <a:lnSpc>
                <a:spcPct val="115000"/>
              </a:lnSpc>
              <a:spcBef>
                <a:spcPts val="1200"/>
              </a:spcBef>
              <a:spcAft>
                <a:spcPts val="1200"/>
              </a:spcAft>
              <a:buSzPts val="1800"/>
              <a:buNone/>
            </a:pPr>
            <a:r>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8"/>
          <p:cNvSpPr txBox="1"/>
          <p:nvPr>
            <p:ph type="title"/>
          </p:nvPr>
        </p:nvSpPr>
        <p:spPr>
          <a:xfrm>
            <a:off x="311700" y="132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CogSec risk assessment (</a:t>
            </a:r>
            <a:r>
              <a:rPr lang="en-GB"/>
              <a:t>FiveBy report)</a:t>
            </a:r>
            <a:endParaRPr/>
          </a:p>
        </p:txBody>
      </p:sp>
      <p:pic>
        <p:nvPicPr>
          <p:cNvPr id="417" name="Google Shape;417;p38"/>
          <p:cNvPicPr preferRelativeResize="0"/>
          <p:nvPr/>
        </p:nvPicPr>
        <p:blipFill>
          <a:blip r:embed="rId3">
            <a:alphaModFix/>
          </a:blip>
          <a:stretch>
            <a:fillRect/>
          </a:stretch>
        </p:blipFill>
        <p:spPr>
          <a:xfrm>
            <a:off x="152400" y="704975"/>
            <a:ext cx="8839201" cy="412555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9"/>
          <p:cNvSpPr txBox="1"/>
          <p:nvPr>
            <p:ph idx="4294967295" type="title"/>
          </p:nvPr>
        </p:nvSpPr>
        <p:spPr>
          <a:xfrm>
            <a:off x="1154125" y="2125475"/>
            <a:ext cx="8834700" cy="62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“Risk = Likelihood x Severity”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0"/>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Operational Risk</a:t>
            </a:r>
            <a:endParaRPr/>
          </a:p>
        </p:txBody>
      </p:sp>
      <p:pic>
        <p:nvPicPr>
          <p:cNvPr id="428" name="Google Shape;428;p40"/>
          <p:cNvPicPr preferRelativeResize="0"/>
          <p:nvPr/>
        </p:nvPicPr>
        <p:blipFill>
          <a:blip r:embed="rId3">
            <a:alphaModFix/>
          </a:blip>
          <a:stretch>
            <a:fillRect/>
          </a:stretch>
        </p:blipFill>
        <p:spPr>
          <a:xfrm>
            <a:off x="847725" y="967150"/>
            <a:ext cx="7448550" cy="3295650"/>
          </a:xfrm>
          <a:prstGeom prst="rect">
            <a:avLst/>
          </a:prstGeom>
          <a:noFill/>
          <a:ln>
            <a:noFill/>
          </a:ln>
        </p:spPr>
      </p:pic>
      <p:pic>
        <p:nvPicPr>
          <p:cNvPr id="429" name="Google Shape;429;p40"/>
          <p:cNvPicPr preferRelativeResize="0"/>
          <p:nvPr/>
        </p:nvPicPr>
        <p:blipFill>
          <a:blip r:embed="rId4">
            <a:alphaModFix/>
          </a:blip>
          <a:stretch>
            <a:fillRect/>
          </a:stretch>
        </p:blipFill>
        <p:spPr>
          <a:xfrm>
            <a:off x="4751150" y="2098325"/>
            <a:ext cx="238125" cy="1200150"/>
          </a:xfrm>
          <a:prstGeom prst="rect">
            <a:avLst/>
          </a:prstGeom>
          <a:noFill/>
          <a:ln>
            <a:noFill/>
          </a:ln>
        </p:spPr>
      </p:pic>
      <p:sp>
        <p:nvSpPr>
          <p:cNvPr id="430" name="Google Shape;430;p40"/>
          <p:cNvSpPr txBox="1"/>
          <p:nvPr/>
        </p:nvSpPr>
        <p:spPr>
          <a:xfrm rot="-5400000">
            <a:off x="172500" y="3010225"/>
            <a:ext cx="796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latin typeface="Nunito"/>
                <a:ea typeface="Nunito"/>
                <a:cs typeface="Nunito"/>
                <a:sym typeface="Nunito"/>
              </a:rPr>
              <a:t>Risk</a:t>
            </a:r>
            <a:endParaRPr b="1" sz="2100">
              <a:latin typeface="Nunito"/>
              <a:ea typeface="Nunito"/>
              <a:cs typeface="Nunito"/>
              <a:sym typeface="Nunito"/>
            </a:endParaRPr>
          </a:p>
        </p:txBody>
      </p:sp>
      <p:sp>
        <p:nvSpPr>
          <p:cNvPr id="431" name="Google Shape;431;p40"/>
          <p:cNvSpPr/>
          <p:nvPr/>
        </p:nvSpPr>
        <p:spPr>
          <a:xfrm rot="-5400000">
            <a:off x="-123750" y="2014375"/>
            <a:ext cx="1388700" cy="3705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1"/>
          <p:cNvSpPr txBox="1"/>
          <p:nvPr>
            <p:ph type="title"/>
          </p:nvPr>
        </p:nvSpPr>
        <p:spPr>
          <a:xfrm>
            <a:off x="110550" y="101325"/>
            <a:ext cx="82236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Information Security Risk Considerations</a:t>
            </a:r>
            <a:endParaRPr/>
          </a:p>
        </p:txBody>
      </p:sp>
      <p:sp>
        <p:nvSpPr>
          <p:cNvPr id="437" name="Google Shape;437;p41"/>
          <p:cNvSpPr txBox="1"/>
          <p:nvPr>
            <p:ph idx="1" type="body"/>
          </p:nvPr>
        </p:nvSpPr>
        <p:spPr>
          <a:xfrm>
            <a:off x="311700" y="1152475"/>
            <a:ext cx="36945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Digital harms and losses</a:t>
            </a:r>
            <a:endParaRPr/>
          </a:p>
          <a:p>
            <a:pPr indent="-311150" lvl="0" marL="457200" rtl="0" algn="l">
              <a:spcBef>
                <a:spcPts val="0"/>
              </a:spcBef>
              <a:spcAft>
                <a:spcPts val="0"/>
              </a:spcAft>
              <a:buSzPts val="1300"/>
              <a:buChar char="●"/>
            </a:pPr>
            <a:r>
              <a:rPr lang="en-GB"/>
              <a:t>Size</a:t>
            </a:r>
            <a:endParaRPr/>
          </a:p>
          <a:p>
            <a:pPr indent="-311150" lvl="0" marL="457200" rtl="0" algn="l">
              <a:spcBef>
                <a:spcPts val="0"/>
              </a:spcBef>
              <a:spcAft>
                <a:spcPts val="0"/>
              </a:spcAft>
              <a:buSzPts val="1300"/>
              <a:buChar char="●"/>
            </a:pPr>
            <a:r>
              <a:rPr lang="en-GB"/>
              <a:t>Reach: people, topics, time</a:t>
            </a:r>
            <a:endParaRPr/>
          </a:p>
          <a:p>
            <a:pPr indent="-311150" lvl="0" marL="457200" rtl="0" algn="l">
              <a:spcBef>
                <a:spcPts val="0"/>
              </a:spcBef>
              <a:spcAft>
                <a:spcPts val="0"/>
              </a:spcAft>
              <a:buSzPts val="1300"/>
              <a:buChar char="●"/>
            </a:pPr>
            <a:r>
              <a:rPr lang="en-GB"/>
              <a:t>Likelihood</a:t>
            </a:r>
            <a:endParaRPr/>
          </a:p>
          <a:p>
            <a:pPr indent="0" lvl="0" marL="0" rtl="0" algn="l">
              <a:spcBef>
                <a:spcPts val="1200"/>
              </a:spcBef>
              <a:spcAft>
                <a:spcPts val="1200"/>
              </a:spcAft>
              <a:buNone/>
            </a:pPr>
            <a:r>
              <a:t/>
            </a:r>
            <a:endParaRPr/>
          </a:p>
        </p:txBody>
      </p:sp>
      <p:sp>
        <p:nvSpPr>
          <p:cNvPr id="438" name="Google Shape;438;p41"/>
          <p:cNvSpPr txBox="1"/>
          <p:nvPr>
            <p:ph idx="1" type="body"/>
          </p:nvPr>
        </p:nvSpPr>
        <p:spPr>
          <a:xfrm>
            <a:off x="4797800" y="1152475"/>
            <a:ext cx="36945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Vulnerabilities</a:t>
            </a:r>
            <a:endParaRPr/>
          </a:p>
          <a:p>
            <a:pPr indent="-311150" lvl="0" marL="457200" rtl="0" algn="l">
              <a:spcBef>
                <a:spcPts val="0"/>
              </a:spcBef>
              <a:spcAft>
                <a:spcPts val="0"/>
              </a:spcAft>
              <a:buSzPts val="1300"/>
              <a:buChar char="●"/>
            </a:pPr>
            <a:r>
              <a:rPr lang="en-GB"/>
              <a:t>The CIA triad</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Threats</a:t>
            </a:r>
            <a:endParaRPr/>
          </a:p>
          <a:p>
            <a:pPr indent="-311150" lvl="0" marL="457200" rtl="0" algn="l">
              <a:spcBef>
                <a:spcPts val="0"/>
              </a:spcBef>
              <a:spcAft>
                <a:spcPts val="0"/>
              </a:spcAft>
              <a:buSzPts val="1300"/>
              <a:buChar char="●"/>
            </a:pPr>
            <a:r>
              <a:rPr lang="en-GB"/>
              <a:t>Attacker goals</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Stakeholders</a:t>
            </a:r>
            <a:endParaRPr/>
          </a:p>
          <a:p>
            <a:pPr indent="-311150" lvl="0" marL="457200" rtl="0" algn="l">
              <a:spcBef>
                <a:spcPts val="0"/>
              </a:spcBef>
              <a:spcAft>
                <a:spcPts val="0"/>
              </a:spcAft>
              <a:buSzPts val="1300"/>
              <a:buChar char="●"/>
            </a:pPr>
            <a:r>
              <a:rPr lang="en-GB"/>
              <a:t>Mitigations and response</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Harms: Potential outcomes and severity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3"/>
          <p:cNvSpPr txBox="1"/>
          <p:nvPr>
            <p:ph type="title"/>
          </p:nvPr>
        </p:nvSpPr>
        <p:spPr>
          <a:xfrm>
            <a:off x="387900" y="126525"/>
            <a:ext cx="8368200" cy="6861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SzPts val="2300"/>
              <a:buNone/>
            </a:pPr>
            <a:r>
              <a:rPr lang="en-GB"/>
              <a:t>Digital harms frameworks</a:t>
            </a:r>
            <a:endParaRPr/>
          </a:p>
        </p:txBody>
      </p:sp>
      <p:sp>
        <p:nvSpPr>
          <p:cNvPr id="449" name="Google Shape;449;p43"/>
          <p:cNvSpPr txBox="1"/>
          <p:nvPr>
            <p:ph idx="1" type="body"/>
          </p:nvPr>
        </p:nvSpPr>
        <p:spPr>
          <a:xfrm>
            <a:off x="222150" y="4334875"/>
            <a:ext cx="8368200" cy="396600"/>
          </a:xfrm>
          <a:prstGeom prst="rect">
            <a:avLst/>
          </a:prstGeom>
          <a:noFill/>
          <a:ln>
            <a:noFill/>
          </a:ln>
        </p:spPr>
        <p:txBody>
          <a:bodyPr anchorCtr="0" anchor="ctr" bIns="34250" lIns="34250" spcFirstLastPara="1" rIns="34250" wrap="square" tIns="34250">
            <a:noAutofit/>
          </a:bodyPr>
          <a:lstStyle/>
          <a:p>
            <a:pPr indent="0" lvl="0" marL="0" rtl="0" algn="l">
              <a:lnSpc>
                <a:spcPct val="100000"/>
              </a:lnSpc>
              <a:spcBef>
                <a:spcPts val="1200"/>
              </a:spcBef>
              <a:spcAft>
                <a:spcPts val="1800"/>
              </a:spcAft>
              <a:buSzPts val="1400"/>
              <a:buNone/>
            </a:pPr>
            <a:r>
              <a:rPr lang="en-GB" sz="1400">
                <a:solidFill>
                  <a:schemeClr val="lt1"/>
                </a:solidFill>
                <a:latin typeface="Arial"/>
                <a:ea typeface="Arial"/>
                <a:cs typeface="Arial"/>
                <a:sym typeface="Arial"/>
              </a:rPr>
              <a:t>(</a:t>
            </a:r>
            <a:r>
              <a:rPr lang="en-GB" sz="1100">
                <a:solidFill>
                  <a:schemeClr val="lt1"/>
                </a:solidFill>
                <a:latin typeface="Arial"/>
                <a:ea typeface="Arial"/>
                <a:cs typeface="Arial"/>
                <a:sym typeface="Arial"/>
              </a:rPr>
              <a:t>List from </a:t>
            </a:r>
            <a:r>
              <a:rPr lang="en-GB" sz="1100" u="sng">
                <a:solidFill>
                  <a:schemeClr val="hlink"/>
                </a:solidFill>
                <a:latin typeface="Arial"/>
                <a:ea typeface="Arial"/>
                <a:cs typeface="Arial"/>
                <a:sym typeface="Arial"/>
                <a:hlinkClick r:id="rId3"/>
              </a:rPr>
              <a:t>https://dai-global-digital.com/cyber-harm.html</a:t>
            </a:r>
            <a:r>
              <a:rPr lang="en-GB" sz="1400">
                <a:solidFill>
                  <a:schemeClr val="lt1"/>
                </a:solidFill>
                <a:latin typeface="Arial"/>
                <a:ea typeface="Arial"/>
                <a:cs typeface="Arial"/>
                <a:sym typeface="Arial"/>
              </a:rPr>
              <a:t>)</a:t>
            </a:r>
            <a:endParaRPr>
              <a:solidFill>
                <a:schemeClr val="lt1"/>
              </a:solidFill>
            </a:endParaRPr>
          </a:p>
        </p:txBody>
      </p:sp>
      <p:graphicFrame>
        <p:nvGraphicFramePr>
          <p:cNvPr id="450" name="Google Shape;450;p43"/>
          <p:cNvGraphicFramePr/>
          <p:nvPr/>
        </p:nvGraphicFramePr>
        <p:xfrm>
          <a:off x="496688" y="1115175"/>
          <a:ext cx="3000000" cy="3000000"/>
        </p:xfrm>
        <a:graphic>
          <a:graphicData uri="http://schemas.openxmlformats.org/drawingml/2006/table">
            <a:tbl>
              <a:tblPr>
                <a:noFill/>
                <a:tableStyleId>{E914C04C-555B-47D3-B2F2-9F30A5F3421E}</a:tableStyleId>
              </a:tblPr>
              <a:tblGrid>
                <a:gridCol w="2265900"/>
                <a:gridCol w="5884725"/>
              </a:tblGrid>
              <a:tr h="380900">
                <a:tc>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solidFill>
                            <a:schemeClr val="dk2"/>
                          </a:solidFill>
                        </a:rPr>
                        <a:t>Physical harm</a:t>
                      </a:r>
                      <a:r>
                        <a:rPr lang="en-GB" sz="1600" u="none" cap="none" strike="noStrike">
                          <a:solidFill>
                            <a:schemeClr val="dk2"/>
                          </a:solidFill>
                        </a:rPr>
                        <a:t> </a:t>
                      </a:r>
                      <a:endParaRPr sz="1600" u="none" cap="none" strike="noStrike">
                        <a:solidFill>
                          <a:schemeClr val="dk2"/>
                        </a:solidFill>
                      </a:endParaRPr>
                    </a:p>
                    <a:p>
                      <a:pPr indent="0" lvl="0" marL="457200" marR="0" rtl="0" algn="l">
                        <a:lnSpc>
                          <a:spcPct val="100000"/>
                        </a:lnSpc>
                        <a:spcBef>
                          <a:spcPts val="0"/>
                        </a:spcBef>
                        <a:spcAft>
                          <a:spcPts val="0"/>
                        </a:spcAft>
                        <a:buClr>
                          <a:srgbClr val="000000"/>
                        </a:buClr>
                        <a:buSzPts val="1600"/>
                        <a:buFont typeface="Arial"/>
                        <a:buNone/>
                      </a:pPr>
                      <a:r>
                        <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chemeClr val="dk2"/>
                          </a:solidFill>
                        </a:rPr>
                        <a:t>e.g. bodily injury, damage to physical assets (hardware, infrastructure, etc).</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70975">
                <a:tc>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solidFill>
                            <a:schemeClr val="dk2"/>
                          </a:solidFill>
                        </a:rPr>
                        <a:t>Psychological harm</a:t>
                      </a:r>
                      <a:r>
                        <a:rPr lang="en-GB" sz="1600" u="none" cap="none" strike="noStrike">
                          <a:solidFill>
                            <a:schemeClr val="dk2"/>
                          </a:solidFill>
                        </a:rPr>
                        <a:t> </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chemeClr val="dk2"/>
                          </a:solidFill>
                        </a:rPr>
                        <a:t>e.g. depression, anxiety from cyber bullying, cyber stalking etc</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53300">
                <a:tc>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solidFill>
                            <a:schemeClr val="dk2"/>
                          </a:solidFill>
                        </a:rPr>
                        <a:t>Economic harm</a:t>
                      </a:r>
                      <a:r>
                        <a:rPr lang="en-GB" sz="1600" u="none" cap="none" strike="noStrike">
                          <a:solidFill>
                            <a:schemeClr val="dk2"/>
                          </a:solidFill>
                        </a:rPr>
                        <a:t> </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chemeClr val="dk2"/>
                          </a:solidFill>
                        </a:rPr>
                        <a:t>financial loss, e.g. from data breach, cybercrime etc</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46650">
                <a:tc>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solidFill>
                            <a:schemeClr val="dk2"/>
                          </a:solidFill>
                        </a:rPr>
                        <a:t>Reputational harm</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chemeClr val="dk2"/>
                          </a:solidFill>
                        </a:rPr>
                        <a:t>e.g. Organization: loss of consumers; Individual: disruption of personal life; Country: damaged trade negotiations.</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08125">
                <a:tc>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solidFill>
                            <a:schemeClr val="dk2"/>
                          </a:solidFill>
                        </a:rPr>
                        <a:t>Cultural harm</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chemeClr val="dk2"/>
                          </a:solidFill>
                        </a:rPr>
                        <a:t>increase in social disruption, e.g. </a:t>
                      </a:r>
                      <a:r>
                        <a:rPr lang="en-GB" sz="1600" u="none" cap="none" strike="noStrike">
                          <a:solidFill>
                            <a:schemeClr val="dk2"/>
                          </a:solidFill>
                          <a:uFill>
                            <a:noFill/>
                          </a:uFill>
                          <a:hlinkClick r:id="rId4">
                            <a:extLst>
                              <a:ext uri="{A12FA001-AC4F-418D-AE19-62706E023703}">
                                <ahyp:hlinkClr val="tx"/>
                              </a:ext>
                            </a:extLst>
                          </a:hlinkClick>
                        </a:rPr>
                        <a:t>misinformation </a:t>
                      </a:r>
                      <a:r>
                        <a:rPr lang="en-GB" sz="1600" u="none" cap="none" strike="noStrike">
                          <a:solidFill>
                            <a:schemeClr val="dk2"/>
                          </a:solidFill>
                        </a:rPr>
                        <a:t>creating real-world violence.</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solidFill>
                            <a:schemeClr val="dk2"/>
                          </a:solidFill>
                        </a:rPr>
                        <a:t>Political harm</a:t>
                      </a:r>
                      <a:r>
                        <a:rPr lang="en-GB" sz="1600" u="none" cap="none" strike="noStrike">
                          <a:solidFill>
                            <a:schemeClr val="dk2"/>
                          </a:solidFill>
                        </a:rPr>
                        <a:t> </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rPr lang="en-GB" sz="1600" u="none" cap="none" strike="noStrike">
                          <a:solidFill>
                            <a:schemeClr val="dk2"/>
                          </a:solidFill>
                        </a:rPr>
                        <a:t>e.g. disruption in political process, government services from e.g. internet shutdown, </a:t>
                      </a:r>
                      <a:r>
                        <a:rPr lang="en-GB" sz="1600" u="none" cap="none" strike="noStrike">
                          <a:solidFill>
                            <a:schemeClr val="dk2"/>
                          </a:solidFill>
                          <a:uFill>
                            <a:noFill/>
                          </a:uFill>
                          <a:hlinkClick r:id="rId5">
                            <a:extLst>
                              <a:ext uri="{A12FA001-AC4F-418D-AE19-62706E023703}">
                                <ahyp:hlinkClr val="tx"/>
                              </a:ext>
                            </a:extLst>
                          </a:hlinkClick>
                        </a:rPr>
                        <a:t>botnets</a:t>
                      </a:r>
                      <a:r>
                        <a:rPr lang="en-GB" sz="1600" u="none" cap="none" strike="noStrike">
                          <a:solidFill>
                            <a:schemeClr val="dk2"/>
                          </a:solidFill>
                        </a:rPr>
                        <a:t> influencing votes</a:t>
                      </a:r>
                      <a:endParaRPr sz="1600" u="none" cap="none" strike="noStrike">
                        <a:solidFill>
                          <a:schemeClr val="dk2"/>
                        </a:solidFill>
                      </a:endParaRPr>
                    </a:p>
                  </a:txBody>
                  <a:tcPr marT="0" marB="0"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4"/>
          <p:cNvSpPr txBox="1"/>
          <p:nvPr>
            <p:ph type="title"/>
          </p:nvPr>
        </p:nvSpPr>
        <p:spPr>
          <a:xfrm>
            <a:off x="311700" y="179475"/>
            <a:ext cx="8520600" cy="5727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SzPts val="2300"/>
              <a:buNone/>
            </a:pPr>
            <a:r>
              <a:rPr lang="en-GB"/>
              <a:t>Responder Harms Management</a:t>
            </a:r>
            <a:endParaRPr/>
          </a:p>
        </p:txBody>
      </p:sp>
      <p:sp>
        <p:nvSpPr>
          <p:cNvPr id="456" name="Google Shape;456;p44"/>
          <p:cNvSpPr txBox="1"/>
          <p:nvPr>
            <p:ph idx="1" type="body"/>
          </p:nvPr>
        </p:nvSpPr>
        <p:spPr>
          <a:xfrm>
            <a:off x="311700" y="854375"/>
            <a:ext cx="8520600" cy="3714600"/>
          </a:xfrm>
          <a:prstGeom prst="rect">
            <a:avLst/>
          </a:prstGeom>
          <a:noFill/>
          <a:ln>
            <a:noFill/>
          </a:ln>
        </p:spPr>
        <p:txBody>
          <a:bodyPr anchorCtr="0" anchor="ctr" bIns="34250" lIns="34250" spcFirstLastPara="1" rIns="34250" wrap="square" tIns="34250">
            <a:noAutofit/>
          </a:bodyPr>
          <a:lstStyle/>
          <a:p>
            <a:pPr indent="0" lvl="0" marL="0" rtl="0" algn="l">
              <a:lnSpc>
                <a:spcPct val="100000"/>
              </a:lnSpc>
              <a:spcBef>
                <a:spcPts val="800"/>
              </a:spcBef>
              <a:spcAft>
                <a:spcPts val="0"/>
              </a:spcAft>
              <a:buSzPts val="1400"/>
              <a:buNone/>
            </a:pPr>
            <a:r>
              <a:rPr lang="en-GB"/>
              <a:t>Psychological damage</a:t>
            </a:r>
            <a:endParaRPr/>
          </a:p>
          <a:p>
            <a:pPr indent="-311150" lvl="0" marL="457200" rtl="0" algn="l">
              <a:lnSpc>
                <a:spcPct val="100000"/>
              </a:lnSpc>
              <a:spcBef>
                <a:spcPts val="800"/>
              </a:spcBef>
              <a:spcAft>
                <a:spcPts val="0"/>
              </a:spcAft>
              <a:buSzPts val="1300"/>
              <a:buChar char="●"/>
            </a:pPr>
            <a:r>
              <a:rPr lang="en-GB" sz="1300"/>
              <a:t>Disinformation can be distressing material.  It's not just the hate speech and _really_ bad images that you know are difficult to look at - it's also difficult to spend day after day reading material designed to change beliefs and wear people down. Be aware of your mental health, and take steps to stay healthy </a:t>
            </a:r>
            <a:endParaRPr sz="1300"/>
          </a:p>
          <a:p>
            <a:pPr indent="-311150" lvl="0" marL="457200" rtl="0" algn="l">
              <a:lnSpc>
                <a:spcPct val="100000"/>
              </a:lnSpc>
              <a:spcBef>
                <a:spcPts val="800"/>
              </a:spcBef>
              <a:spcAft>
                <a:spcPts val="0"/>
              </a:spcAft>
              <a:buSzPts val="1300"/>
              <a:buChar char="●"/>
            </a:pPr>
            <a:r>
              <a:rPr lang="en-GB" sz="1300"/>
              <a:t>(this btw is why we think automating as many processes as make sense is good - it stops people from having to interact so much with all the raw material). </a:t>
            </a:r>
            <a:endParaRPr sz="1300"/>
          </a:p>
          <a:p>
            <a:pPr indent="0" lvl="0" marL="0" rtl="0" algn="l">
              <a:lnSpc>
                <a:spcPct val="100000"/>
              </a:lnSpc>
              <a:spcBef>
                <a:spcPts val="800"/>
              </a:spcBef>
              <a:spcAft>
                <a:spcPts val="0"/>
              </a:spcAft>
              <a:buSzPts val="1400"/>
              <a:buNone/>
            </a:pPr>
            <a:r>
              <a:t/>
            </a:r>
            <a:endParaRPr sz="1100"/>
          </a:p>
          <a:p>
            <a:pPr indent="0" lvl="0" marL="0" rtl="0" algn="l">
              <a:lnSpc>
                <a:spcPct val="100000"/>
              </a:lnSpc>
              <a:spcBef>
                <a:spcPts val="800"/>
              </a:spcBef>
              <a:spcAft>
                <a:spcPts val="0"/>
              </a:spcAft>
              <a:buSzPts val="1400"/>
              <a:buNone/>
            </a:pPr>
            <a:r>
              <a:rPr lang="en-GB"/>
              <a:t>Security risks</a:t>
            </a:r>
            <a:endParaRPr sz="1100"/>
          </a:p>
          <a:p>
            <a:pPr indent="-311150" lvl="0" marL="457200" rtl="0" algn="l">
              <a:lnSpc>
                <a:spcPct val="100000"/>
              </a:lnSpc>
              <a:spcBef>
                <a:spcPts val="800"/>
              </a:spcBef>
              <a:spcAft>
                <a:spcPts val="0"/>
              </a:spcAft>
              <a:buSzPts val="1300"/>
              <a:buChar char="●"/>
            </a:pPr>
            <a:r>
              <a:rPr lang="en-GB" sz="1300"/>
              <a:t>Disinformation actors aren't always nice people.  Operational security (opsec: protecting things like your identity) is important</a:t>
            </a:r>
            <a:endParaRPr sz="1300"/>
          </a:p>
          <a:p>
            <a:pPr indent="-311150" lvl="0" marL="457200" rtl="0" algn="l">
              <a:lnSpc>
                <a:spcPct val="100000"/>
              </a:lnSpc>
              <a:spcBef>
                <a:spcPts val="800"/>
              </a:spcBef>
              <a:spcAft>
                <a:spcPts val="0"/>
              </a:spcAft>
              <a:buSzPts val="1300"/>
              <a:buChar char="●"/>
            </a:pPr>
            <a:r>
              <a:rPr lang="en-GB" sz="1300"/>
              <a:t>You might also want to keep your disinformation work separated from your dayjob. Opsec can help here too.</a:t>
            </a:r>
            <a:endParaRPr sz="2000"/>
          </a:p>
          <a:p>
            <a:pPr indent="0" lvl="0" marL="0" rtl="0" algn="l">
              <a:lnSpc>
                <a:spcPct val="100000"/>
              </a:lnSpc>
              <a:spcBef>
                <a:spcPts val="800"/>
              </a:spcBef>
              <a:spcAft>
                <a:spcPts val="0"/>
              </a:spcAft>
              <a:buSzPts val="1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2" name="Shape 292"/>
        <p:cNvGrpSpPr/>
        <p:nvPr/>
      </p:nvGrpSpPr>
      <p:grpSpPr>
        <a:xfrm>
          <a:off x="0" y="0"/>
          <a:ext cx="0" cy="0"/>
          <a:chOff x="0" y="0"/>
          <a:chExt cx="0" cy="0"/>
        </a:xfrm>
      </p:grpSpPr>
      <p:sp>
        <p:nvSpPr>
          <p:cNvPr id="293" name="Google Shape;293;p1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Models vs frameworks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ph type="title"/>
          </p:nvPr>
        </p:nvSpPr>
        <p:spPr>
          <a:xfrm>
            <a:off x="141125" y="0"/>
            <a:ext cx="8699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GDI: Domain harms</a:t>
            </a:r>
            <a:endParaRPr/>
          </a:p>
        </p:txBody>
      </p:sp>
      <p:pic>
        <p:nvPicPr>
          <p:cNvPr id="462" name="Google Shape;462;p45"/>
          <p:cNvPicPr preferRelativeResize="0"/>
          <p:nvPr/>
        </p:nvPicPr>
        <p:blipFill>
          <a:blip r:embed="rId3">
            <a:alphaModFix/>
          </a:blip>
          <a:stretch>
            <a:fillRect/>
          </a:stretch>
        </p:blipFill>
        <p:spPr>
          <a:xfrm>
            <a:off x="1334175" y="511900"/>
            <a:ext cx="6042500" cy="4205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6"/>
          <p:cNvSpPr txBox="1"/>
          <p:nvPr>
            <p:ph type="title"/>
          </p:nvPr>
        </p:nvSpPr>
        <p:spPr>
          <a:xfrm>
            <a:off x="311700" y="162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Full fact (8) threats (“challenges”)</a:t>
            </a:r>
            <a:r>
              <a:rPr lang="en-GB"/>
              <a:t>, including:</a:t>
            </a:r>
            <a:endParaRPr/>
          </a:p>
        </p:txBody>
      </p:sp>
      <p:pic>
        <p:nvPicPr>
          <p:cNvPr id="468" name="Google Shape;468;p46"/>
          <p:cNvPicPr preferRelativeResize="0"/>
          <p:nvPr/>
        </p:nvPicPr>
        <p:blipFill>
          <a:blip r:embed="rId3">
            <a:alphaModFix/>
          </a:blip>
          <a:stretch>
            <a:fillRect/>
          </a:stretch>
        </p:blipFill>
        <p:spPr>
          <a:xfrm>
            <a:off x="89350" y="887175"/>
            <a:ext cx="4095450" cy="2812125"/>
          </a:xfrm>
          <a:prstGeom prst="rect">
            <a:avLst/>
          </a:prstGeom>
          <a:noFill/>
          <a:ln>
            <a:noFill/>
          </a:ln>
        </p:spPr>
      </p:pic>
      <p:pic>
        <p:nvPicPr>
          <p:cNvPr id="469" name="Google Shape;469;p46"/>
          <p:cNvPicPr preferRelativeResize="0"/>
          <p:nvPr/>
        </p:nvPicPr>
        <p:blipFill>
          <a:blip r:embed="rId4">
            <a:alphaModFix/>
          </a:blip>
          <a:stretch>
            <a:fillRect/>
          </a:stretch>
        </p:blipFill>
        <p:spPr>
          <a:xfrm>
            <a:off x="4337200" y="887175"/>
            <a:ext cx="4654400" cy="2414868"/>
          </a:xfrm>
          <a:prstGeom prst="rect">
            <a:avLst/>
          </a:prstGeom>
          <a:noFill/>
          <a:ln>
            <a:noFill/>
          </a:ln>
        </p:spPr>
      </p:pic>
      <p:pic>
        <p:nvPicPr>
          <p:cNvPr id="470" name="Google Shape;470;p46"/>
          <p:cNvPicPr preferRelativeResize="0"/>
          <p:nvPr/>
        </p:nvPicPr>
        <p:blipFill>
          <a:blip r:embed="rId5">
            <a:alphaModFix/>
          </a:blip>
          <a:stretch>
            <a:fillRect/>
          </a:stretch>
        </p:blipFill>
        <p:spPr>
          <a:xfrm>
            <a:off x="4337200" y="3302050"/>
            <a:ext cx="4654400" cy="10679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7"/>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Sizing: Monitoring and Evaluation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8"/>
          <p:cNvSpPr txBox="1"/>
          <p:nvPr>
            <p:ph type="title"/>
          </p:nvPr>
        </p:nvSpPr>
        <p:spPr>
          <a:xfrm>
            <a:off x="110550" y="101325"/>
            <a:ext cx="82236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UNICEF: Infodemic Measures </a:t>
            </a:r>
            <a:endParaRPr/>
          </a:p>
        </p:txBody>
      </p:sp>
      <p:pic>
        <p:nvPicPr>
          <p:cNvPr id="481" name="Google Shape;481;p48"/>
          <p:cNvPicPr preferRelativeResize="0"/>
          <p:nvPr/>
        </p:nvPicPr>
        <p:blipFill>
          <a:blip r:embed="rId3">
            <a:alphaModFix/>
          </a:blip>
          <a:stretch>
            <a:fillRect/>
          </a:stretch>
        </p:blipFill>
        <p:spPr>
          <a:xfrm>
            <a:off x="110550" y="896650"/>
            <a:ext cx="4290749" cy="2533249"/>
          </a:xfrm>
          <a:prstGeom prst="rect">
            <a:avLst/>
          </a:prstGeom>
          <a:noFill/>
          <a:ln>
            <a:noFill/>
          </a:ln>
        </p:spPr>
      </p:pic>
      <p:pic>
        <p:nvPicPr>
          <p:cNvPr id="482" name="Google Shape;482;p48"/>
          <p:cNvPicPr preferRelativeResize="0"/>
          <p:nvPr/>
        </p:nvPicPr>
        <p:blipFill>
          <a:blip r:embed="rId4">
            <a:alphaModFix/>
          </a:blip>
          <a:stretch>
            <a:fillRect/>
          </a:stretch>
        </p:blipFill>
        <p:spPr>
          <a:xfrm>
            <a:off x="4572000" y="1093850"/>
            <a:ext cx="4463200" cy="2336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9"/>
          <p:cNvSpPr txBox="1"/>
          <p:nvPr>
            <p:ph type="title"/>
          </p:nvPr>
        </p:nvSpPr>
        <p:spPr>
          <a:xfrm>
            <a:off x="110550" y="25125"/>
            <a:ext cx="82236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Marketing has a lot to teach us</a:t>
            </a:r>
            <a:endParaRPr/>
          </a:p>
        </p:txBody>
      </p:sp>
      <p:pic>
        <p:nvPicPr>
          <p:cNvPr id="488" name="Google Shape;488;p49"/>
          <p:cNvPicPr preferRelativeResize="0"/>
          <p:nvPr/>
        </p:nvPicPr>
        <p:blipFill>
          <a:blip r:embed="rId3">
            <a:alphaModFix/>
          </a:blip>
          <a:stretch>
            <a:fillRect/>
          </a:stretch>
        </p:blipFill>
        <p:spPr>
          <a:xfrm>
            <a:off x="1471300" y="545025"/>
            <a:ext cx="5502100" cy="4181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0"/>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Risk Frameworks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1"/>
          <p:cNvSpPr txBox="1"/>
          <p:nvPr>
            <p:ph type="title"/>
          </p:nvPr>
        </p:nvSpPr>
        <p:spPr>
          <a:xfrm>
            <a:off x="311700" y="147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Risk Framework Assessment</a:t>
            </a:r>
            <a:endParaRPr/>
          </a:p>
        </p:txBody>
      </p:sp>
      <p:sp>
        <p:nvSpPr>
          <p:cNvPr id="499" name="Google Shape;499;p51"/>
          <p:cNvSpPr txBox="1"/>
          <p:nvPr>
            <p:ph idx="1" type="body"/>
          </p:nvPr>
        </p:nvSpPr>
        <p:spPr>
          <a:xfrm>
            <a:off x="311700" y="789300"/>
            <a:ext cx="8520600" cy="3779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Which tradition does this come from?</a:t>
            </a:r>
            <a:endParaRPr/>
          </a:p>
          <a:p>
            <a:pPr indent="-311150" lvl="0" marL="457200" rtl="0" algn="l">
              <a:spcBef>
                <a:spcPts val="0"/>
              </a:spcBef>
              <a:spcAft>
                <a:spcPts val="0"/>
              </a:spcAft>
              <a:buSzPts val="1300"/>
              <a:buChar char="●"/>
            </a:pPr>
            <a:r>
              <a:rPr lang="en-GB"/>
              <a:t>Who is this framework *for* (scale, resources, timescales etc)</a:t>
            </a:r>
            <a:endParaRPr/>
          </a:p>
          <a:p>
            <a:pPr indent="-311150" lvl="0" marL="457200" rtl="0" algn="l">
              <a:spcBef>
                <a:spcPts val="0"/>
              </a:spcBef>
              <a:spcAft>
                <a:spcPts val="0"/>
              </a:spcAft>
              <a:buSzPts val="1300"/>
              <a:buChar char="●"/>
            </a:pPr>
            <a:r>
              <a:rPr lang="en-GB"/>
              <a:t>Does this meet what I need for:</a:t>
            </a:r>
            <a:endParaRPr/>
          </a:p>
          <a:p>
            <a:pPr indent="-298450" lvl="1" marL="914400" rtl="0" algn="l">
              <a:spcBef>
                <a:spcPts val="0"/>
              </a:spcBef>
              <a:spcAft>
                <a:spcPts val="0"/>
              </a:spcAft>
              <a:buSzPts val="1100"/>
              <a:buChar char="○"/>
            </a:pPr>
            <a:r>
              <a:rPr lang="en-GB"/>
              <a:t>Strategy</a:t>
            </a:r>
            <a:endParaRPr/>
          </a:p>
          <a:p>
            <a:pPr indent="-298450" lvl="1" marL="914400" rtl="0" algn="l">
              <a:spcBef>
                <a:spcPts val="0"/>
              </a:spcBef>
              <a:spcAft>
                <a:spcPts val="0"/>
              </a:spcAft>
              <a:buSzPts val="1100"/>
              <a:buChar char="○"/>
            </a:pPr>
            <a:r>
              <a:rPr lang="en-GB"/>
              <a:t>Risk mitigation</a:t>
            </a:r>
            <a:endParaRPr/>
          </a:p>
          <a:p>
            <a:pPr indent="-298450" lvl="1" marL="914400" rtl="0" algn="l">
              <a:spcBef>
                <a:spcPts val="0"/>
              </a:spcBef>
              <a:spcAft>
                <a:spcPts val="0"/>
              </a:spcAft>
              <a:buSzPts val="1100"/>
              <a:buChar char="○"/>
            </a:pPr>
            <a:r>
              <a:rPr lang="en-GB"/>
              <a:t>Incident response</a:t>
            </a:r>
            <a:endParaRPr/>
          </a:p>
          <a:p>
            <a:pPr indent="-298450" lvl="1" marL="914400" rtl="0" algn="l">
              <a:spcBef>
                <a:spcPts val="0"/>
              </a:spcBef>
              <a:spcAft>
                <a:spcPts val="0"/>
              </a:spcAft>
              <a:buSzPts val="1100"/>
              <a:buChar char="○"/>
            </a:pPr>
            <a:r>
              <a:rPr lang="en-GB"/>
              <a:t>Etc</a:t>
            </a:r>
            <a:endParaRPr/>
          </a:p>
          <a:p>
            <a:pPr indent="-311150" lvl="0" marL="457200" rtl="0" algn="l">
              <a:spcBef>
                <a:spcPts val="0"/>
              </a:spcBef>
              <a:spcAft>
                <a:spcPts val="0"/>
              </a:spcAft>
              <a:buSzPts val="1300"/>
              <a:buChar char="●"/>
            </a:pPr>
            <a:r>
              <a:rPr lang="en-GB"/>
              <a:t>Will it be used</a:t>
            </a:r>
            <a:endParaRPr/>
          </a:p>
          <a:p>
            <a:pPr indent="-298450" lvl="1" marL="914400" rtl="0" algn="l">
              <a:spcBef>
                <a:spcPts val="0"/>
              </a:spcBef>
              <a:spcAft>
                <a:spcPts val="0"/>
              </a:spcAft>
              <a:buSzPts val="1100"/>
              <a:buChar char="○"/>
            </a:pPr>
            <a:r>
              <a:rPr lang="en-GB"/>
              <a:t>Is it simple enough</a:t>
            </a:r>
            <a:endParaRPr/>
          </a:p>
          <a:p>
            <a:pPr indent="-298450" lvl="1" marL="914400" rtl="0" algn="l">
              <a:spcBef>
                <a:spcPts val="0"/>
              </a:spcBef>
              <a:spcAft>
                <a:spcPts val="0"/>
              </a:spcAft>
              <a:buSzPts val="1100"/>
              <a:buChar char="○"/>
            </a:pPr>
            <a:r>
              <a:rPr lang="en-GB"/>
              <a:t>Is it detailed enough</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52"/>
          <p:cNvPicPr preferRelativeResize="0"/>
          <p:nvPr/>
        </p:nvPicPr>
        <p:blipFill>
          <a:blip r:embed="rId3">
            <a:alphaModFix/>
          </a:blip>
          <a:stretch>
            <a:fillRect/>
          </a:stretch>
        </p:blipFill>
        <p:spPr>
          <a:xfrm>
            <a:off x="1661425" y="8325"/>
            <a:ext cx="6023627" cy="48162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53"/>
          <p:cNvPicPr preferRelativeResize="0"/>
          <p:nvPr/>
        </p:nvPicPr>
        <p:blipFill>
          <a:blip r:embed="rId3">
            <a:alphaModFix/>
          </a:blip>
          <a:stretch>
            <a:fillRect/>
          </a:stretch>
        </p:blipFill>
        <p:spPr>
          <a:xfrm>
            <a:off x="619819" y="63863"/>
            <a:ext cx="8422632" cy="48129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4"/>
          <p:cNvSpPr txBox="1"/>
          <p:nvPr>
            <p:ph type="title"/>
          </p:nvPr>
        </p:nvSpPr>
        <p:spPr>
          <a:xfrm>
            <a:off x="715913" y="81731"/>
            <a:ext cx="7200900" cy="606600"/>
          </a:xfrm>
          <a:prstGeom prst="rect">
            <a:avLst/>
          </a:prstGeom>
        </p:spPr>
        <p:txBody>
          <a:bodyPr anchorCtr="0" anchor="t" bIns="34275" lIns="34275" spcFirstLastPara="1" rIns="34275" wrap="square" tIns="34275">
            <a:normAutofit/>
          </a:bodyPr>
          <a:lstStyle/>
          <a:p>
            <a:pPr indent="0" lvl="0" marL="0" rtl="0" algn="l">
              <a:spcBef>
                <a:spcPts val="0"/>
              </a:spcBef>
              <a:spcAft>
                <a:spcPts val="0"/>
              </a:spcAft>
              <a:buNone/>
            </a:pPr>
            <a:r>
              <a:rPr lang="en-GB"/>
              <a:t>FAIR example</a:t>
            </a:r>
            <a:endParaRPr/>
          </a:p>
        </p:txBody>
      </p:sp>
      <p:pic>
        <p:nvPicPr>
          <p:cNvPr id="515" name="Google Shape;515;p54"/>
          <p:cNvPicPr preferRelativeResize="0"/>
          <p:nvPr/>
        </p:nvPicPr>
        <p:blipFill rotWithShape="1">
          <a:blip r:embed="rId3">
            <a:alphaModFix/>
          </a:blip>
          <a:srcRect b="0" l="0" r="0" t="0"/>
          <a:stretch/>
        </p:blipFill>
        <p:spPr>
          <a:xfrm>
            <a:off x="869474" y="621375"/>
            <a:ext cx="7279075" cy="4276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9"/>
          <p:cNvSpPr txBox="1"/>
          <p:nvPr>
            <p:ph type="title"/>
          </p:nvPr>
        </p:nvSpPr>
        <p:spPr>
          <a:xfrm>
            <a:off x="311700" y="1137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WHO Covid19 Narratives Model</a:t>
            </a:r>
            <a:endParaRPr/>
          </a:p>
        </p:txBody>
      </p:sp>
      <p:pic>
        <p:nvPicPr>
          <p:cNvPr id="299" name="Google Shape;299;p19"/>
          <p:cNvPicPr preferRelativeResize="0"/>
          <p:nvPr/>
        </p:nvPicPr>
        <p:blipFill rotWithShape="1">
          <a:blip r:embed="rId3">
            <a:alphaModFix/>
          </a:blip>
          <a:srcRect b="0" l="0" r="0" t="0"/>
          <a:stretch/>
        </p:blipFill>
        <p:spPr>
          <a:xfrm>
            <a:off x="1331850" y="746050"/>
            <a:ext cx="5992427" cy="41522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5"/>
          <p:cNvSpPr txBox="1"/>
          <p:nvPr>
            <p:ph type="title"/>
          </p:nvPr>
        </p:nvSpPr>
        <p:spPr>
          <a:xfrm>
            <a:off x="311700" y="102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FullFact risk-levels framework</a:t>
            </a:r>
            <a:endParaRPr/>
          </a:p>
        </p:txBody>
      </p:sp>
      <p:sp>
        <p:nvSpPr>
          <p:cNvPr id="521" name="Google Shape;521;p55"/>
          <p:cNvSpPr txBox="1"/>
          <p:nvPr>
            <p:ph idx="1" type="body"/>
          </p:nvPr>
        </p:nvSpPr>
        <p:spPr>
          <a:xfrm>
            <a:off x="311700" y="744625"/>
            <a:ext cx="4260300" cy="3824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UK fact checking organisation</a:t>
            </a:r>
            <a:endParaRPr/>
          </a:p>
          <a:p>
            <a:pPr indent="-311150" lvl="0" marL="457200" rtl="0" algn="l">
              <a:spcBef>
                <a:spcPts val="0"/>
              </a:spcBef>
              <a:spcAft>
                <a:spcPts val="0"/>
              </a:spcAft>
              <a:buSzPts val="1300"/>
              <a:buChar char="●"/>
            </a:pPr>
            <a:r>
              <a:rPr lang="en-GB"/>
              <a:t>Techniques rooted in UN-style country assessments</a:t>
            </a:r>
            <a:endParaRPr/>
          </a:p>
          <a:p>
            <a:pPr indent="-311150" lvl="0" marL="457200" rtl="0" algn="l">
              <a:spcBef>
                <a:spcPts val="0"/>
              </a:spcBef>
              <a:spcAft>
                <a:spcPts val="0"/>
              </a:spcAft>
              <a:buSzPts val="1300"/>
              <a:buChar char="●"/>
            </a:pPr>
            <a:r>
              <a:rPr lang="en-GB"/>
              <a:t>Aimed at large-scale response level (region, country, international organisation, etc) </a:t>
            </a:r>
            <a:endParaRPr/>
          </a:p>
          <a:p>
            <a:pPr indent="-311150" lvl="0" marL="457200" rtl="0" algn="l">
              <a:spcBef>
                <a:spcPts val="0"/>
              </a:spcBef>
              <a:spcAft>
                <a:spcPts val="0"/>
              </a:spcAft>
              <a:buSzPts val="1300"/>
              <a:buChar char="●"/>
            </a:pPr>
            <a:r>
              <a:rPr lang="en-GB"/>
              <a:t>Blunt instrument</a:t>
            </a:r>
            <a:endParaRPr/>
          </a:p>
        </p:txBody>
      </p:sp>
      <p:pic>
        <p:nvPicPr>
          <p:cNvPr id="522" name="Google Shape;522;p55"/>
          <p:cNvPicPr preferRelativeResize="0"/>
          <p:nvPr/>
        </p:nvPicPr>
        <p:blipFill>
          <a:blip r:embed="rId3">
            <a:alphaModFix/>
          </a:blip>
          <a:stretch>
            <a:fillRect/>
          </a:stretch>
        </p:blipFill>
        <p:spPr>
          <a:xfrm>
            <a:off x="5202700" y="111100"/>
            <a:ext cx="3743599" cy="4644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6"/>
          <p:cNvSpPr txBox="1"/>
          <p:nvPr>
            <p:ph type="title"/>
          </p:nvPr>
        </p:nvSpPr>
        <p:spPr>
          <a:xfrm>
            <a:off x="311700" y="147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FullFact: s</a:t>
            </a:r>
            <a:r>
              <a:rPr lang="en-GB"/>
              <a:t>eparates risk/response into levels</a:t>
            </a:r>
            <a:endParaRPr/>
          </a:p>
        </p:txBody>
      </p:sp>
      <p:sp>
        <p:nvSpPr>
          <p:cNvPr id="528" name="Google Shape;528;p56"/>
          <p:cNvSpPr txBox="1"/>
          <p:nvPr>
            <p:ph idx="1" type="body"/>
          </p:nvPr>
        </p:nvSpPr>
        <p:spPr>
          <a:xfrm>
            <a:off x="311700" y="1012700"/>
            <a:ext cx="5556000" cy="2114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a:t>Levels: </a:t>
            </a:r>
            <a:endParaRPr/>
          </a:p>
          <a:p>
            <a:pPr indent="-311150" lvl="0" marL="457200" rtl="0" algn="l">
              <a:spcBef>
                <a:spcPts val="1200"/>
              </a:spcBef>
              <a:spcAft>
                <a:spcPts val="0"/>
              </a:spcAft>
              <a:buSzPts val="1300"/>
              <a:buAutoNum type="arabicPeriod"/>
            </a:pPr>
            <a:r>
              <a:rPr lang="en-GB"/>
              <a:t>Business as normal, no additional response needed</a:t>
            </a:r>
            <a:endParaRPr/>
          </a:p>
          <a:p>
            <a:pPr indent="-311150" lvl="0" marL="457200" rtl="0" algn="l">
              <a:spcBef>
                <a:spcPts val="0"/>
              </a:spcBef>
              <a:spcAft>
                <a:spcPts val="0"/>
              </a:spcAft>
              <a:buSzPts val="1300"/>
              <a:buAutoNum type="arabicPeriod"/>
            </a:pPr>
            <a:r>
              <a:rPr lang="en-GB"/>
              <a:t>Monitor and prepare external facing responses</a:t>
            </a:r>
            <a:endParaRPr/>
          </a:p>
          <a:p>
            <a:pPr indent="-311150" lvl="0" marL="457200" rtl="0" algn="l">
              <a:spcBef>
                <a:spcPts val="0"/>
              </a:spcBef>
              <a:spcAft>
                <a:spcPts val="0"/>
              </a:spcAft>
              <a:buSzPts val="1300"/>
              <a:buAutoNum type="arabicPeriod"/>
            </a:pPr>
            <a:r>
              <a:rPr lang="en-GB"/>
              <a:t>An incident is occurring, responses ramp up</a:t>
            </a:r>
            <a:endParaRPr/>
          </a:p>
          <a:p>
            <a:pPr indent="-311150" lvl="0" marL="457200" rtl="0" algn="l">
              <a:spcBef>
                <a:spcPts val="0"/>
              </a:spcBef>
              <a:spcAft>
                <a:spcPts val="0"/>
              </a:spcAft>
              <a:buSzPts val="1300"/>
              <a:buAutoNum type="arabicPeriod"/>
            </a:pPr>
            <a:r>
              <a:rPr lang="en-GB"/>
              <a:t>An incident is occurring, coordinated responses start</a:t>
            </a:r>
            <a:endParaRPr/>
          </a:p>
          <a:p>
            <a:pPr indent="-311150" lvl="0" marL="457200" rtl="0" algn="l">
              <a:spcBef>
                <a:spcPts val="0"/>
              </a:spcBef>
              <a:spcAft>
                <a:spcPts val="0"/>
              </a:spcAft>
              <a:buSzPts val="1300"/>
              <a:buAutoNum type="arabicPeriod"/>
            </a:pPr>
            <a:r>
              <a:rPr lang="en-GB"/>
              <a:t>Maximum response levels and cooperation required</a:t>
            </a:r>
            <a:endParaRPr/>
          </a:p>
        </p:txBody>
      </p:sp>
      <p:sp>
        <p:nvSpPr>
          <p:cNvPr id="529" name="Google Shape;529;p56"/>
          <p:cNvSpPr txBox="1"/>
          <p:nvPr>
            <p:ph idx="1" type="body"/>
          </p:nvPr>
        </p:nvSpPr>
        <p:spPr>
          <a:xfrm>
            <a:off x="6179350" y="1012700"/>
            <a:ext cx="2842200" cy="21147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a:t>Criteria: </a:t>
            </a:r>
            <a:endParaRPr/>
          </a:p>
          <a:p>
            <a:pPr indent="-311150" lvl="0" marL="457200" rtl="0" algn="l">
              <a:spcBef>
                <a:spcPts val="1200"/>
              </a:spcBef>
              <a:spcAft>
                <a:spcPts val="0"/>
              </a:spcAft>
              <a:buSzPts val="1300"/>
              <a:buChar char="●"/>
            </a:pPr>
            <a:r>
              <a:rPr lang="en-GB"/>
              <a:t>Reach</a:t>
            </a:r>
            <a:endParaRPr/>
          </a:p>
          <a:p>
            <a:pPr indent="-311150" lvl="0" marL="457200" rtl="0" algn="l">
              <a:spcBef>
                <a:spcPts val="0"/>
              </a:spcBef>
              <a:spcAft>
                <a:spcPts val="0"/>
              </a:spcAft>
              <a:buSzPts val="1300"/>
              <a:buChar char="●"/>
            </a:pPr>
            <a:r>
              <a:rPr lang="en-GB"/>
              <a:t>Subject matter</a:t>
            </a:r>
            <a:endParaRPr/>
          </a:p>
          <a:p>
            <a:pPr indent="-311150" lvl="0" marL="457200" rtl="0" algn="l">
              <a:spcBef>
                <a:spcPts val="0"/>
              </a:spcBef>
              <a:spcAft>
                <a:spcPts val="0"/>
              </a:spcAft>
              <a:buSzPts val="1300"/>
              <a:buChar char="●"/>
            </a:pPr>
            <a:r>
              <a:rPr lang="en-GB"/>
              <a:t>Urgency of response</a:t>
            </a:r>
            <a:endParaRPr/>
          </a:p>
          <a:p>
            <a:pPr indent="-311150" lvl="0" marL="457200" rtl="0" algn="l">
              <a:spcBef>
                <a:spcPts val="0"/>
              </a:spcBef>
              <a:spcAft>
                <a:spcPts val="0"/>
              </a:spcAft>
              <a:buSzPts val="1300"/>
              <a:buChar char="●"/>
            </a:pPr>
            <a:r>
              <a:rPr lang="en-GB"/>
              <a:t>Collaboration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7"/>
          <p:cNvSpPr txBox="1"/>
          <p:nvPr>
            <p:ph type="title"/>
          </p:nvPr>
        </p:nvSpPr>
        <p:spPr>
          <a:xfrm>
            <a:off x="110550" y="101325"/>
            <a:ext cx="82236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FullFact: </a:t>
            </a:r>
            <a:r>
              <a:rPr lang="en-GB"/>
              <a:t>Level 1, Level 5</a:t>
            </a:r>
            <a:endParaRPr/>
          </a:p>
        </p:txBody>
      </p:sp>
      <p:pic>
        <p:nvPicPr>
          <p:cNvPr id="535" name="Google Shape;535;p57"/>
          <p:cNvPicPr preferRelativeResize="0"/>
          <p:nvPr/>
        </p:nvPicPr>
        <p:blipFill>
          <a:blip r:embed="rId3">
            <a:alphaModFix/>
          </a:blip>
          <a:stretch>
            <a:fillRect/>
          </a:stretch>
        </p:blipFill>
        <p:spPr>
          <a:xfrm>
            <a:off x="143750" y="1299975"/>
            <a:ext cx="4311225" cy="2349575"/>
          </a:xfrm>
          <a:prstGeom prst="rect">
            <a:avLst/>
          </a:prstGeom>
          <a:noFill/>
          <a:ln>
            <a:noFill/>
          </a:ln>
        </p:spPr>
      </p:pic>
      <p:pic>
        <p:nvPicPr>
          <p:cNvPr id="536" name="Google Shape;536;p57"/>
          <p:cNvPicPr preferRelativeResize="0"/>
          <p:nvPr/>
        </p:nvPicPr>
        <p:blipFill>
          <a:blip r:embed="rId4">
            <a:alphaModFix/>
          </a:blip>
          <a:stretch>
            <a:fillRect/>
          </a:stretch>
        </p:blipFill>
        <p:spPr>
          <a:xfrm>
            <a:off x="4622434" y="1258100"/>
            <a:ext cx="4468241" cy="2470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0"/>
          <p:cNvSpPr txBox="1"/>
          <p:nvPr>
            <p:ph type="title"/>
          </p:nvPr>
        </p:nvSpPr>
        <p:spPr>
          <a:xfrm>
            <a:off x="311700" y="1004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Storytelling frameworks: story journeys</a:t>
            </a:r>
            <a:endParaRPr/>
          </a:p>
        </p:txBody>
      </p:sp>
      <p:pic>
        <p:nvPicPr>
          <p:cNvPr id="305" name="Google Shape;305;p20"/>
          <p:cNvPicPr preferRelativeResize="0"/>
          <p:nvPr/>
        </p:nvPicPr>
        <p:blipFill rotWithShape="1">
          <a:blip r:embed="rId3">
            <a:alphaModFix/>
          </a:blip>
          <a:srcRect b="0" l="0" r="0" t="0"/>
          <a:stretch/>
        </p:blipFill>
        <p:spPr>
          <a:xfrm>
            <a:off x="4572000" y="1161259"/>
            <a:ext cx="4487876" cy="3132192"/>
          </a:xfrm>
          <a:prstGeom prst="rect">
            <a:avLst/>
          </a:prstGeom>
          <a:noFill/>
          <a:ln>
            <a:noFill/>
          </a:ln>
        </p:spPr>
      </p:pic>
      <p:pic>
        <p:nvPicPr>
          <p:cNvPr id="306" name="Google Shape;306;p20"/>
          <p:cNvPicPr preferRelativeResize="0"/>
          <p:nvPr/>
        </p:nvPicPr>
        <p:blipFill rotWithShape="1">
          <a:blip r:embed="rId4">
            <a:alphaModFix/>
          </a:blip>
          <a:srcRect b="0" l="0" r="0" t="0"/>
          <a:stretch/>
        </p:blipFill>
        <p:spPr>
          <a:xfrm>
            <a:off x="38825" y="562725"/>
            <a:ext cx="4487874" cy="43292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1"/>
          <p:cNvSpPr txBox="1"/>
          <p:nvPr>
            <p:ph type="title"/>
          </p:nvPr>
        </p:nvSpPr>
        <p:spPr>
          <a:xfrm>
            <a:off x="311700" y="136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Sales funnels are stories too</a:t>
            </a:r>
            <a:endParaRPr/>
          </a:p>
        </p:txBody>
      </p:sp>
      <p:pic>
        <p:nvPicPr>
          <p:cNvPr id="312" name="Google Shape;312;p21"/>
          <p:cNvPicPr preferRelativeResize="0"/>
          <p:nvPr/>
        </p:nvPicPr>
        <p:blipFill rotWithShape="1">
          <a:blip r:embed="rId3">
            <a:alphaModFix/>
          </a:blip>
          <a:srcRect b="0" l="0" r="0" t="0"/>
          <a:stretch/>
        </p:blipFill>
        <p:spPr>
          <a:xfrm>
            <a:off x="1709825" y="800050"/>
            <a:ext cx="5252178" cy="382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2"/>
          <p:cNvSpPr txBox="1"/>
          <p:nvPr>
            <p:ph type="title"/>
          </p:nvPr>
        </p:nvSpPr>
        <p:spPr>
          <a:xfrm>
            <a:off x="311700" y="-504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RESIST Behaviours models</a:t>
            </a:r>
            <a:endParaRPr/>
          </a:p>
        </p:txBody>
      </p:sp>
      <p:pic>
        <p:nvPicPr>
          <p:cNvPr id="318" name="Google Shape;318;p22"/>
          <p:cNvPicPr preferRelativeResize="0"/>
          <p:nvPr/>
        </p:nvPicPr>
        <p:blipFill rotWithShape="1">
          <a:blip r:embed="rId3">
            <a:alphaModFix/>
          </a:blip>
          <a:srcRect b="0" l="0" r="0" t="0"/>
          <a:stretch/>
        </p:blipFill>
        <p:spPr>
          <a:xfrm>
            <a:off x="212075" y="522250"/>
            <a:ext cx="4142300" cy="4279899"/>
          </a:xfrm>
          <a:prstGeom prst="rect">
            <a:avLst/>
          </a:prstGeom>
          <a:noFill/>
          <a:ln>
            <a:noFill/>
          </a:ln>
        </p:spPr>
      </p:pic>
      <p:pic>
        <p:nvPicPr>
          <p:cNvPr id="319" name="Google Shape;319;p22"/>
          <p:cNvPicPr preferRelativeResize="0"/>
          <p:nvPr/>
        </p:nvPicPr>
        <p:blipFill rotWithShape="1">
          <a:blip r:embed="rId4">
            <a:alphaModFix/>
          </a:blip>
          <a:srcRect b="0" l="0" r="0" t="0"/>
          <a:stretch/>
        </p:blipFill>
        <p:spPr>
          <a:xfrm>
            <a:off x="4572000" y="757314"/>
            <a:ext cx="4419600" cy="37667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3"/>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4D Model of disinformation campaigns (Nimmo)</a:t>
            </a:r>
            <a:endParaRPr/>
          </a:p>
        </p:txBody>
      </p:sp>
      <p:sp>
        <p:nvSpPr>
          <p:cNvPr id="325" name="Google Shape;325;p23"/>
          <p:cNvSpPr txBox="1"/>
          <p:nvPr>
            <p:ph idx="1" type="body"/>
          </p:nvPr>
        </p:nvSpPr>
        <p:spPr>
          <a:xfrm>
            <a:off x="221050" y="780425"/>
            <a:ext cx="8113200" cy="375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Dismiss: if you don’t like what your critics say, insult them.</a:t>
            </a:r>
            <a:endParaRPr/>
          </a:p>
          <a:p>
            <a:pPr indent="0" lvl="0" marL="0" rtl="0" algn="l">
              <a:lnSpc>
                <a:spcPct val="115000"/>
              </a:lnSpc>
              <a:spcBef>
                <a:spcPts val="1200"/>
              </a:spcBef>
              <a:spcAft>
                <a:spcPts val="0"/>
              </a:spcAft>
              <a:buSzPts val="1800"/>
              <a:buNone/>
            </a:pPr>
            <a:r>
              <a:rPr lang="en-GB"/>
              <a:t>Distort: if you don’t like the facts, twist them.</a:t>
            </a:r>
            <a:endParaRPr/>
          </a:p>
          <a:p>
            <a:pPr indent="0" lvl="0" marL="0" rtl="0" algn="l">
              <a:lnSpc>
                <a:spcPct val="115000"/>
              </a:lnSpc>
              <a:spcBef>
                <a:spcPts val="1200"/>
              </a:spcBef>
              <a:spcAft>
                <a:spcPts val="0"/>
              </a:spcAft>
              <a:buSzPts val="1800"/>
              <a:buNone/>
            </a:pPr>
            <a:r>
              <a:rPr lang="en-GB"/>
              <a:t>Distract: if you’re accused of something, accuse someone else of the same thing.</a:t>
            </a:r>
            <a:endParaRPr/>
          </a:p>
          <a:p>
            <a:pPr indent="0" lvl="0" marL="0" rtl="0" algn="l">
              <a:lnSpc>
                <a:spcPct val="115000"/>
              </a:lnSpc>
              <a:spcBef>
                <a:spcPts val="1200"/>
              </a:spcBef>
              <a:spcAft>
                <a:spcPts val="1200"/>
              </a:spcAft>
              <a:buSzPts val="1800"/>
              <a:buNone/>
            </a:pPr>
            <a:r>
              <a:rPr lang="en-GB"/>
              <a:t>Dismay: if you don’t like what someone else is planning, try to scare them off.</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4"/>
          <p:cNvSpPr txBox="1"/>
          <p:nvPr>
            <p:ph type="title"/>
          </p:nvPr>
        </p:nvSpPr>
        <p:spPr>
          <a:xfrm>
            <a:off x="198800" y="0"/>
            <a:ext cx="8682900" cy="642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GB"/>
              <a:t>FLICC</a:t>
            </a:r>
            <a:endParaRPr/>
          </a:p>
        </p:txBody>
      </p:sp>
      <p:sp>
        <p:nvSpPr>
          <p:cNvPr id="331" name="Google Shape;331;p24"/>
          <p:cNvSpPr txBox="1"/>
          <p:nvPr>
            <p:ph idx="1" type="body"/>
          </p:nvPr>
        </p:nvSpPr>
        <p:spPr>
          <a:xfrm>
            <a:off x="267850" y="808050"/>
            <a:ext cx="3430500" cy="3723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600"/>
              <a:t>John Cook</a:t>
            </a:r>
            <a:endParaRPr sz="1600"/>
          </a:p>
          <a:p>
            <a:pPr indent="0" lvl="0" marL="0" rtl="0" algn="l">
              <a:lnSpc>
                <a:spcPct val="115000"/>
              </a:lnSpc>
              <a:spcBef>
                <a:spcPts val="1200"/>
              </a:spcBef>
              <a:spcAft>
                <a:spcPts val="0"/>
              </a:spcAft>
              <a:buSzPts val="1800"/>
              <a:buNone/>
            </a:pPr>
            <a:r>
              <a:rPr lang="en-GB" sz="1600"/>
              <a:t>Denial tactics:</a:t>
            </a:r>
            <a:endParaRPr sz="1600"/>
          </a:p>
          <a:p>
            <a:pPr indent="-330200" lvl="0" marL="457200" rtl="0" algn="l">
              <a:lnSpc>
                <a:spcPct val="115000"/>
              </a:lnSpc>
              <a:spcBef>
                <a:spcPts val="1200"/>
              </a:spcBef>
              <a:spcAft>
                <a:spcPts val="0"/>
              </a:spcAft>
              <a:buSzPts val="1600"/>
              <a:buChar char="●"/>
            </a:pPr>
            <a:r>
              <a:rPr lang="en-GB" sz="1600"/>
              <a:t>Fake experts</a:t>
            </a:r>
            <a:endParaRPr sz="1600"/>
          </a:p>
          <a:p>
            <a:pPr indent="-330200" lvl="0" marL="457200" rtl="0" algn="l">
              <a:lnSpc>
                <a:spcPct val="115000"/>
              </a:lnSpc>
              <a:spcBef>
                <a:spcPts val="0"/>
              </a:spcBef>
              <a:spcAft>
                <a:spcPts val="0"/>
              </a:spcAft>
              <a:buSzPts val="1600"/>
              <a:buChar char="●"/>
            </a:pPr>
            <a:r>
              <a:rPr lang="en-GB" sz="1600"/>
              <a:t>Logical fallacies</a:t>
            </a:r>
            <a:endParaRPr sz="1600"/>
          </a:p>
          <a:p>
            <a:pPr indent="-330200" lvl="0" marL="457200" rtl="0" algn="l">
              <a:lnSpc>
                <a:spcPct val="115000"/>
              </a:lnSpc>
              <a:spcBef>
                <a:spcPts val="0"/>
              </a:spcBef>
              <a:spcAft>
                <a:spcPts val="0"/>
              </a:spcAft>
              <a:buSzPts val="1600"/>
              <a:buChar char="●"/>
            </a:pPr>
            <a:r>
              <a:rPr lang="en-GB" sz="1600"/>
              <a:t>Impossible expectations</a:t>
            </a:r>
            <a:endParaRPr sz="1600"/>
          </a:p>
          <a:p>
            <a:pPr indent="-330200" lvl="0" marL="457200" rtl="0" algn="l">
              <a:lnSpc>
                <a:spcPct val="115000"/>
              </a:lnSpc>
              <a:spcBef>
                <a:spcPts val="0"/>
              </a:spcBef>
              <a:spcAft>
                <a:spcPts val="0"/>
              </a:spcAft>
              <a:buSzPts val="1600"/>
              <a:buChar char="●"/>
            </a:pPr>
            <a:r>
              <a:rPr lang="en-GB" sz="1600"/>
              <a:t>Cherry picking</a:t>
            </a:r>
            <a:endParaRPr sz="1600"/>
          </a:p>
          <a:p>
            <a:pPr indent="-330200" lvl="0" marL="457200" rtl="0" algn="l">
              <a:lnSpc>
                <a:spcPct val="115000"/>
              </a:lnSpc>
              <a:spcBef>
                <a:spcPts val="0"/>
              </a:spcBef>
              <a:spcAft>
                <a:spcPts val="0"/>
              </a:spcAft>
              <a:buSzPts val="1600"/>
              <a:buChar char="●"/>
            </a:pPr>
            <a:r>
              <a:rPr lang="en-GB" sz="1600"/>
              <a:t>Conspiracy theories</a:t>
            </a:r>
            <a:endParaRPr sz="1600"/>
          </a:p>
          <a:p>
            <a:pPr indent="0" lvl="0" marL="0" rtl="0" algn="l">
              <a:lnSpc>
                <a:spcPct val="115000"/>
              </a:lnSpc>
              <a:spcBef>
                <a:spcPts val="1200"/>
              </a:spcBef>
              <a:spcAft>
                <a:spcPts val="1200"/>
              </a:spcAft>
              <a:buSzPts val="1800"/>
              <a:buNone/>
            </a:pPr>
            <a:r>
              <a:rPr lang="en-GB" sz="1600"/>
              <a:t>Originally designed for climate change, HIV/AIDs etc crossover</a:t>
            </a:r>
            <a:endParaRPr sz="1600"/>
          </a:p>
        </p:txBody>
      </p:sp>
      <p:pic>
        <p:nvPicPr>
          <p:cNvPr id="332" name="Google Shape;332;p24"/>
          <p:cNvPicPr preferRelativeResize="0"/>
          <p:nvPr/>
        </p:nvPicPr>
        <p:blipFill rotWithShape="1">
          <a:blip r:embed="rId3">
            <a:alphaModFix/>
          </a:blip>
          <a:srcRect b="0" l="0" r="0" t="0"/>
          <a:stretch/>
        </p:blipFill>
        <p:spPr>
          <a:xfrm>
            <a:off x="4246525" y="329925"/>
            <a:ext cx="4676774" cy="4430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